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eb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1" r:id="rId3"/>
    <p:sldId id="312" r:id="rId4"/>
    <p:sldId id="313" r:id="rId5"/>
    <p:sldId id="314" r:id="rId6"/>
    <p:sldId id="265" r:id="rId7"/>
    <p:sldId id="271" r:id="rId8"/>
    <p:sldId id="273" r:id="rId9"/>
    <p:sldId id="259" r:id="rId10"/>
    <p:sldId id="266" r:id="rId11"/>
    <p:sldId id="268"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3" r:id="rId29"/>
    <p:sldId id="295" r:id="rId30"/>
    <p:sldId id="294" r:id="rId31"/>
    <p:sldId id="296" r:id="rId32"/>
    <p:sldId id="292" r:id="rId33"/>
    <p:sldId id="315" r:id="rId34"/>
    <p:sldId id="291" r:id="rId35"/>
    <p:sldId id="290" r:id="rId36"/>
    <p:sldId id="316" r:id="rId37"/>
    <p:sldId id="298" r:id="rId38"/>
    <p:sldId id="299" r:id="rId39"/>
    <p:sldId id="300" r:id="rId40"/>
    <p:sldId id="317" r:id="rId41"/>
    <p:sldId id="319" r:id="rId42"/>
    <p:sldId id="301" r:id="rId43"/>
    <p:sldId id="302" r:id="rId44"/>
    <p:sldId id="318" r:id="rId45"/>
    <p:sldId id="320" r:id="rId46"/>
    <p:sldId id="321" r:id="rId47"/>
    <p:sldId id="322" r:id="rId48"/>
    <p:sldId id="303" r:id="rId49"/>
    <p:sldId id="304" r:id="rId50"/>
    <p:sldId id="323" r:id="rId51"/>
    <p:sldId id="324" r:id="rId52"/>
    <p:sldId id="325" r:id="rId53"/>
    <p:sldId id="326" r:id="rId54"/>
    <p:sldId id="305" r:id="rId55"/>
    <p:sldId id="307" r:id="rId56"/>
    <p:sldId id="308" r:id="rId57"/>
    <p:sldId id="327" r:id="rId58"/>
    <p:sldId id="328" r:id="rId59"/>
    <p:sldId id="329" r:id="rId60"/>
    <p:sldId id="330" r:id="rId61"/>
    <p:sldId id="310" r:id="rId62"/>
    <p:sldId id="309" r:id="rId6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tro" initials="P" lastIdx="1" clrIdx="0">
    <p:extLst>
      <p:ext uri="{19B8F6BF-5375-455C-9EA6-DF929625EA0E}">
        <p15:presenceInfo xmlns:p15="http://schemas.microsoft.com/office/powerpoint/2012/main" userId="Piet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53" autoAdjust="0"/>
    <p:restoredTop sz="94660"/>
  </p:normalViewPr>
  <p:slideViewPr>
    <p:cSldViewPr snapToGrid="0">
      <p:cViewPr varScale="1">
        <p:scale>
          <a:sx n="78" d="100"/>
          <a:sy n="78" d="100"/>
        </p:scale>
        <p:origin x="120"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B48E6A-74BE-419C-8ECB-8471A0A9AD8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FBA5133-EA7E-418F-9510-716D9086B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357BDA5-3572-42E2-8AC8-7AFE326F6658}"/>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0282DFA2-B5CC-47D3-96FA-F31E6D9E4CE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8458997-4554-4F30-8438-EB38618D7F31}"/>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128385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42D4E9-D5E1-487C-AB80-4777FE24BBA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481D4D8-7221-4ACC-9FF3-A549AEE548B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0D07C2-DDB4-4DFC-87B3-DEF792FF0C51}"/>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8EB6AEAE-5D4A-4CEF-9209-6FFCD53F0E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A55072-19D1-45EB-BA2E-396A4BD210FF}"/>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2327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A8B024D-F3C3-4883-AC48-C09DB9583F8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2CA3363-1C3A-4365-974B-D85F3216C4E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CA6719-3F51-41C9-BE32-405F23810952}"/>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736FCCC8-0840-42C0-B3BD-7B3D547862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CC46C06-E043-4836-A296-8306C3E5D488}"/>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55924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E9F971-BE5B-40EB-A136-415D9199B5B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5047C4-189D-47B0-BCEB-75194D34D2D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110469-845F-4E85-B1C8-748F9122CC33}"/>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3ED45297-E3DA-4BC8-88FB-0C39D7A73F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534916-319B-4871-BF16-7FC911A301C4}"/>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07653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389C04-C072-453B-8EC7-6D09330177E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6DCEEF1-91B2-4C47-A827-5BF8C6C3A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C2A4B5C-C2F0-45C3-9CC7-CF4B949DF691}"/>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68F3F2FB-E9A4-4CA5-AE84-BF3F400658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35DCDA-7956-4A71-92A1-CD67E5F87FE5}"/>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7852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C2EB2A-E433-40DF-B309-90CAC42F1B0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568AC3E-2685-4F23-9F15-6B3B2F859E4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3743AEE-A1BE-4364-9A10-D678F7C3C3C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E16F483-DD3C-4167-9EED-15664FA076C1}"/>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6" name="Segnaposto piè di pagina 5">
            <a:extLst>
              <a:ext uri="{FF2B5EF4-FFF2-40B4-BE49-F238E27FC236}">
                <a16:creationId xmlns:a16="http://schemas.microsoft.com/office/drawing/2014/main" id="{531ACB35-0257-4FA0-9AF0-776FB3ECFE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7635CD7-B405-47AE-847E-229DBEF06070}"/>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23062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33C7DF-7446-408C-B6FD-0AF67750857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A7F44E6-9B72-44CC-A498-A88FA330C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C781BCB-4CA1-44BB-9C21-8ACCCA3EF35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3BE7778-F7A7-48A1-8D01-2F0388AEC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EE0DCE6-5191-4084-BD8F-D0080B9B93D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8B28623-666C-46DE-8E58-E58F0F168A18}"/>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8" name="Segnaposto piè di pagina 7">
            <a:extLst>
              <a:ext uri="{FF2B5EF4-FFF2-40B4-BE49-F238E27FC236}">
                <a16:creationId xmlns:a16="http://schemas.microsoft.com/office/drawing/2014/main" id="{072EF707-66FF-47CF-A7B1-5D0E4B0D9AD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0AE4DA3-2E2E-47F0-A3CC-101228194ED1}"/>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04724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375794-E2E7-49C8-9DAA-0507DD5580A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1AFE800-1018-4D38-B192-DE03DB3EC66D}"/>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4" name="Segnaposto piè di pagina 3">
            <a:extLst>
              <a:ext uri="{FF2B5EF4-FFF2-40B4-BE49-F238E27FC236}">
                <a16:creationId xmlns:a16="http://schemas.microsoft.com/office/drawing/2014/main" id="{2649CA47-649D-460C-A9FE-9F7D90C00DE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4D51341-7328-42A9-A6BA-1AB85FB3DAEC}"/>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57061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EAC28B7-82D1-40CF-B3AC-B6C04138B7A6}"/>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3" name="Segnaposto piè di pagina 2">
            <a:extLst>
              <a:ext uri="{FF2B5EF4-FFF2-40B4-BE49-F238E27FC236}">
                <a16:creationId xmlns:a16="http://schemas.microsoft.com/office/drawing/2014/main" id="{71D92F75-8588-43A4-8EF0-534835368DF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5B52606-D842-468C-954B-30F9AA6DB442}"/>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11028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C36986-19E8-4EBB-BBEF-EBCB36B5AF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B2E0C5D-E6CF-42E8-8979-B1F3EB3825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567CAD7-0A22-4EE5-BEED-CFAA0BFEB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EB8674B-B28D-4A93-855B-5F5942D4AC80}"/>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6" name="Segnaposto piè di pagina 5">
            <a:extLst>
              <a:ext uri="{FF2B5EF4-FFF2-40B4-BE49-F238E27FC236}">
                <a16:creationId xmlns:a16="http://schemas.microsoft.com/office/drawing/2014/main" id="{4D94022E-52C8-4742-B7F5-6B672A0E443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6D17944-1584-43CC-B949-9A7CA001B700}"/>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3156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DF66BD-F386-4977-8846-AA9F918BC0C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9FE582D-CF6B-4B72-BC06-0C8324744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310DA58-DC17-40CA-879C-CBA924943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DB54D80-4235-4E19-8184-FF4A141ACDA7}"/>
              </a:ext>
            </a:extLst>
          </p:cNvPr>
          <p:cNvSpPr>
            <a:spLocks noGrp="1"/>
          </p:cNvSpPr>
          <p:nvPr>
            <p:ph type="dt" sz="half" idx="10"/>
          </p:nvPr>
        </p:nvSpPr>
        <p:spPr/>
        <p:txBody>
          <a:bodyPr/>
          <a:lstStyle/>
          <a:p>
            <a:fld id="{8A6C87DA-4073-4552-B7E6-6FEDCDDAA292}" type="datetimeFigureOut">
              <a:rPr lang="it-IT" smtClean="0"/>
              <a:t>13/11/2023</a:t>
            </a:fld>
            <a:endParaRPr lang="it-IT"/>
          </a:p>
        </p:txBody>
      </p:sp>
      <p:sp>
        <p:nvSpPr>
          <p:cNvPr id="6" name="Segnaposto piè di pagina 5">
            <a:extLst>
              <a:ext uri="{FF2B5EF4-FFF2-40B4-BE49-F238E27FC236}">
                <a16:creationId xmlns:a16="http://schemas.microsoft.com/office/drawing/2014/main" id="{B3A91DF3-FF4B-4062-9E43-D6A19BF5C0F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4B5B890-C584-4A02-B450-8A9E80474B1E}"/>
              </a:ext>
            </a:extLst>
          </p:cNvPr>
          <p:cNvSpPr>
            <a:spLocks noGrp="1"/>
          </p:cNvSpPr>
          <p:nvPr>
            <p:ph type="sldNum" sz="quarter" idx="12"/>
          </p:nvPr>
        </p:nvSpPr>
        <p:spPr/>
        <p:txBody>
          <a:bodyPr/>
          <a:lstStyle/>
          <a:p>
            <a:fld id="{5CA6D208-EFC4-4BCF-AB25-83BF8C157F81}" type="slidenum">
              <a:rPr lang="it-IT" smtClean="0"/>
              <a:t>‹N›</a:t>
            </a:fld>
            <a:endParaRPr lang="it-IT"/>
          </a:p>
        </p:txBody>
      </p:sp>
    </p:spTree>
    <p:extLst>
      <p:ext uri="{BB962C8B-B14F-4D97-AF65-F5344CB8AC3E}">
        <p14:creationId xmlns:p14="http://schemas.microsoft.com/office/powerpoint/2010/main" val="391274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0BEAC56-2448-4F28-8C52-51A1BBFEA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C85D647-9544-493E-8811-EEBBC045E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FB6540-BDFD-4C2E-9B37-E8B11197B4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C87DA-4073-4552-B7E6-6FEDCDDAA292}" type="datetimeFigureOut">
              <a:rPr lang="it-IT" smtClean="0"/>
              <a:t>13/11/2023</a:t>
            </a:fld>
            <a:endParaRPr lang="it-IT"/>
          </a:p>
        </p:txBody>
      </p:sp>
      <p:sp>
        <p:nvSpPr>
          <p:cNvPr id="5" name="Segnaposto piè di pagina 4">
            <a:extLst>
              <a:ext uri="{FF2B5EF4-FFF2-40B4-BE49-F238E27FC236}">
                <a16:creationId xmlns:a16="http://schemas.microsoft.com/office/drawing/2014/main" id="{E160AAC4-5A51-454D-8541-9FF894B44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A51CE3D-60F3-4F27-915B-FEBA20112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A6D208-EFC4-4BCF-AB25-83BF8C157F81}" type="slidenum">
              <a:rPr lang="it-IT" smtClean="0"/>
              <a:t>‹N›</a:t>
            </a:fld>
            <a:endParaRPr lang="it-IT"/>
          </a:p>
        </p:txBody>
      </p:sp>
    </p:spTree>
    <p:extLst>
      <p:ext uri="{BB962C8B-B14F-4D97-AF65-F5344CB8AC3E}">
        <p14:creationId xmlns:p14="http://schemas.microsoft.com/office/powerpoint/2010/main" val="235455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web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EA60207-3AD1-99D2-C3E0-443EAE5476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9143" y="833399"/>
            <a:ext cx="3453714" cy="2590285"/>
          </a:xfrm>
          <a:prstGeom prst="rect">
            <a:avLst/>
          </a:prstGeom>
        </p:spPr>
      </p:pic>
      <p:sp>
        <p:nvSpPr>
          <p:cNvPr id="2" name="Titolo 1">
            <a:extLst>
              <a:ext uri="{FF2B5EF4-FFF2-40B4-BE49-F238E27FC236}">
                <a16:creationId xmlns:a16="http://schemas.microsoft.com/office/drawing/2014/main" id="{A54BEBD8-3CD8-44C1-8F35-4C63AC768248}"/>
              </a:ext>
            </a:extLst>
          </p:cNvPr>
          <p:cNvSpPr>
            <a:spLocks noGrp="1"/>
          </p:cNvSpPr>
          <p:nvPr>
            <p:ph type="ctrTitle"/>
          </p:nvPr>
        </p:nvSpPr>
        <p:spPr>
          <a:xfrm>
            <a:off x="489204" y="-317845"/>
            <a:ext cx="11452639" cy="1435237"/>
          </a:xfrm>
          <a:effectLst>
            <a:outerShdw blurRad="76200" dist="12700" dir="2700000" sy="-23000" kx="-800400" algn="bl" rotWithShape="0">
              <a:prstClr val="black">
                <a:alpha val="20000"/>
              </a:prstClr>
            </a:outerShdw>
          </a:effectLst>
        </p:spPr>
        <p:txBody>
          <a:bodyPr>
            <a:normAutofit/>
          </a:bodyPr>
          <a:lstStyle/>
          <a:p>
            <a:r>
              <a:rPr lang="it-IT" sz="8000" b="1" dirty="0">
                <a:solidFill>
                  <a:srgbClr val="FF0000"/>
                </a:solidFill>
                <a:effectLst>
                  <a:outerShdw blurRad="38100" dist="38100" dir="2700000" algn="tl">
                    <a:srgbClr val="000000">
                      <a:alpha val="43137"/>
                    </a:srgbClr>
                  </a:outerShdw>
                </a:effectLst>
              </a:rPr>
              <a:t>Climate Change</a:t>
            </a:r>
          </a:p>
        </p:txBody>
      </p:sp>
      <p:sp>
        <p:nvSpPr>
          <p:cNvPr id="3" name="Sottotitolo 2">
            <a:extLst>
              <a:ext uri="{FF2B5EF4-FFF2-40B4-BE49-F238E27FC236}">
                <a16:creationId xmlns:a16="http://schemas.microsoft.com/office/drawing/2014/main" id="{D0D29C17-C287-4F44-ABB2-DA9482E0E781}"/>
              </a:ext>
            </a:extLst>
          </p:cNvPr>
          <p:cNvSpPr>
            <a:spLocks noGrp="1"/>
          </p:cNvSpPr>
          <p:nvPr>
            <p:ph type="subTitle" idx="1"/>
          </p:nvPr>
        </p:nvSpPr>
        <p:spPr>
          <a:xfrm>
            <a:off x="264342" y="3383760"/>
            <a:ext cx="11663315" cy="2681870"/>
          </a:xfrm>
        </p:spPr>
        <p:txBody>
          <a:bodyPr>
            <a:normAutofit fontScale="92500" lnSpcReduction="10000"/>
          </a:bodyPr>
          <a:lstStyle/>
          <a:p>
            <a:pPr algn="just"/>
            <a:r>
              <a:rPr lang="en-US" sz="2800" b="1" dirty="0">
                <a:solidFill>
                  <a:srgbClr val="005A9E"/>
                </a:solidFill>
              </a:rPr>
              <a:t>Only 90 seconds to the Doomsday Clock!</a:t>
            </a:r>
          </a:p>
          <a:p>
            <a:pPr algn="just"/>
            <a:r>
              <a:rPr lang="en-US" sz="2800" b="1" dirty="0">
                <a:solidFill>
                  <a:srgbClr val="005A9E"/>
                </a:solidFill>
              </a:rPr>
              <a:t>We still have time to avoid the worst, but politics is incapable of taking drastic, effective, and timely measures. We must unite and fight together to change the system.</a:t>
            </a:r>
          </a:p>
          <a:p>
            <a:pPr algn="just"/>
            <a:r>
              <a:rPr lang="en-US" sz="2800" b="1" dirty="0">
                <a:solidFill>
                  <a:srgbClr val="005A9E"/>
                </a:solidFill>
              </a:rPr>
              <a:t>If we do not act now, both the costs and the sacrifices will be enormously greater! It's up to us to choose which future to reserve for ourselves and for future generations.</a:t>
            </a:r>
            <a:endParaRPr lang="it-IT" sz="2800" b="1"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a:p>
            <a:endParaRPr lang="it-IT" sz="2800" dirty="0">
              <a:solidFill>
                <a:srgbClr val="005A9E"/>
              </a:solidFill>
              <a:effectLst>
                <a:outerShdw blurRad="38100" dist="38100" dir="2700000" algn="tl">
                  <a:srgbClr val="000000">
                    <a:alpha val="43137"/>
                  </a:srgbClr>
                </a:outerShdw>
              </a:effectLst>
            </a:endParaRPr>
          </a:p>
        </p:txBody>
      </p:sp>
      <p:pic>
        <p:nvPicPr>
          <p:cNvPr id="4" name="Beethoven - Adagio">
            <a:hlinkClick r:id="" action="ppaction://media"/>
            <a:extLst>
              <a:ext uri="{FF2B5EF4-FFF2-40B4-BE49-F238E27FC236}">
                <a16:creationId xmlns:a16="http://schemas.microsoft.com/office/drawing/2014/main" id="{425B49CC-AB8B-4256-AC9A-196430430D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7993" y="194553"/>
            <a:ext cx="609600" cy="609600"/>
          </a:xfrm>
          <a:prstGeom prst="rect">
            <a:avLst/>
          </a:prstGeom>
        </p:spPr>
      </p:pic>
      <p:pic>
        <p:nvPicPr>
          <p:cNvPr id="6" name="Audio 5">
            <a:hlinkClick r:id="" action="ppaction://media"/>
            <a:extLst>
              <a:ext uri="{FF2B5EF4-FFF2-40B4-BE49-F238E27FC236}">
                <a16:creationId xmlns:a16="http://schemas.microsoft.com/office/drawing/2014/main" id="{20CE2A2A-0C90-9C5D-C53B-71CDFC892257}"/>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200000" t="-90625" r="-200000" b="-90625"/>
          <a:stretch>
            <a:fillRect/>
          </a:stretch>
        </p:blipFill>
        <p:spPr>
          <a:xfrm>
            <a:off x="9947189" y="5427705"/>
            <a:ext cx="3048000" cy="1714500"/>
          </a:xfrm>
          <a:prstGeom prst="rect">
            <a:avLst/>
          </a:prstGeom>
        </p:spPr>
      </p:pic>
      <p:sp>
        <p:nvSpPr>
          <p:cNvPr id="5" name="CasellaDiTesto 4">
            <a:extLst>
              <a:ext uri="{FF2B5EF4-FFF2-40B4-BE49-F238E27FC236}">
                <a16:creationId xmlns:a16="http://schemas.microsoft.com/office/drawing/2014/main" id="{30DA0F10-84A0-FB02-2BD2-643ABF4D8FCF}"/>
              </a:ext>
            </a:extLst>
          </p:cNvPr>
          <p:cNvSpPr txBox="1"/>
          <p:nvPr/>
        </p:nvSpPr>
        <p:spPr>
          <a:xfrm>
            <a:off x="3491896" y="6040047"/>
            <a:ext cx="4725347" cy="646331"/>
          </a:xfrm>
          <a:prstGeom prst="rect">
            <a:avLst/>
          </a:prstGeom>
          <a:noFill/>
        </p:spPr>
        <p:txBody>
          <a:bodyPr wrap="square" rtlCol="0">
            <a:spAutoFit/>
          </a:bodyPr>
          <a:lstStyle/>
          <a:p>
            <a:r>
              <a:rPr lang="it-IT" sz="3600" b="1" dirty="0">
                <a:solidFill>
                  <a:srgbClr val="C00000"/>
                </a:solidFill>
                <a:effectLst>
                  <a:outerShdw blurRad="38100" dist="38100" dir="2700000" algn="tl">
                    <a:srgbClr val="000000">
                      <a:alpha val="43137"/>
                    </a:srgbClr>
                  </a:outerShdw>
                </a:effectLst>
              </a:rPr>
              <a:t>www.no-extinction.org</a:t>
            </a:r>
          </a:p>
        </p:txBody>
      </p:sp>
    </p:spTree>
    <p:extLst>
      <p:ext uri="{BB962C8B-B14F-4D97-AF65-F5344CB8AC3E}">
        <p14:creationId xmlns:p14="http://schemas.microsoft.com/office/powerpoint/2010/main" val="994658227"/>
      </p:ext>
    </p:extLst>
  </p:cSld>
  <p:clrMapOvr>
    <a:masterClrMapping/>
  </p:clrMapOvr>
  <mc:AlternateContent xmlns:mc="http://schemas.openxmlformats.org/markup-compatibility/2006" xmlns:p14="http://schemas.microsoft.com/office/powerpoint/2010/main">
    <mc:Choice Requires="p14">
      <p:transition spd="med" p14:dur="700" advTm="9245">
        <p:fade/>
      </p:transition>
    </mc:Choice>
    <mc:Fallback xmlns="">
      <p:transition spd="med" advTm="9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0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4B2C0C-023E-4CA7-A67C-533E96316C00}"/>
              </a:ext>
            </a:extLst>
          </p:cNvPr>
          <p:cNvSpPr/>
          <p:nvPr/>
        </p:nvSpPr>
        <p:spPr>
          <a:xfrm>
            <a:off x="664936" y="2605663"/>
            <a:ext cx="5323113" cy="1938992"/>
          </a:xfrm>
          <a:prstGeom prst="rect">
            <a:avLst/>
          </a:prstGeom>
        </p:spPr>
        <p:txBody>
          <a:bodyPr wrap="square">
            <a:spAutoFit/>
          </a:bodyPr>
          <a:lstStyle/>
          <a:p>
            <a:pPr>
              <a:spcAft>
                <a:spcPts val="0"/>
              </a:spcAft>
            </a:pPr>
            <a:r>
              <a:rPr lang="en-US" sz="2400" dirty="0"/>
              <a:t>Similar to a greenhouse, the Earth experiences above-normal warming. This rise in global average temperature leads to the melting of glaciers and an increase in sea levels.</a:t>
            </a:r>
            <a:endParaRPr lang="it-IT" sz="3200" dirty="0">
              <a:ea typeface="Times New Roman" panose="02020603050405020304" pitchFamily="18" charset="0"/>
            </a:endParaRPr>
          </a:p>
        </p:txBody>
      </p:sp>
      <p:pic>
        <p:nvPicPr>
          <p:cNvPr id="6" name="Immagine 5">
            <a:extLst>
              <a:ext uri="{FF2B5EF4-FFF2-40B4-BE49-F238E27FC236}">
                <a16:creationId xmlns:a16="http://schemas.microsoft.com/office/drawing/2014/main" id="{5FBC8887-4B50-457E-8A82-F8325968A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433" y="2254577"/>
            <a:ext cx="4978631" cy="2800023"/>
          </a:xfrm>
          <a:prstGeom prst="rect">
            <a:avLst/>
          </a:prstGeom>
        </p:spPr>
      </p:pic>
      <p:sp>
        <p:nvSpPr>
          <p:cNvPr id="2" name="Rettangolo 1">
            <a:extLst>
              <a:ext uri="{FF2B5EF4-FFF2-40B4-BE49-F238E27FC236}">
                <a16:creationId xmlns:a16="http://schemas.microsoft.com/office/drawing/2014/main" id="{3B6D263C-9136-49E5-ADF6-9C6AA294B4F9}"/>
              </a:ext>
            </a:extLst>
          </p:cNvPr>
          <p:cNvSpPr/>
          <p:nvPr/>
        </p:nvSpPr>
        <p:spPr>
          <a:xfrm>
            <a:off x="2514601" y="444500"/>
            <a:ext cx="7302500" cy="646331"/>
          </a:xfrm>
          <a:prstGeom prst="rect">
            <a:avLst/>
          </a:prstGeom>
        </p:spPr>
        <p:txBody>
          <a:bodyPr wrap="square">
            <a:spAutoFit/>
          </a:bodyPr>
          <a:lstStyle/>
          <a:p>
            <a:pPr algn="ctr"/>
            <a:r>
              <a:rPr lang="it-IT" sz="3600" b="1" dirty="0" err="1">
                <a:solidFill>
                  <a:srgbClr val="C00000"/>
                </a:solidFill>
                <a:effectLst>
                  <a:outerShdw blurRad="38100" dist="38100" dir="2700000" algn="tl">
                    <a:srgbClr val="000000">
                      <a:alpha val="43137"/>
                    </a:srgbClr>
                  </a:outerShdw>
                </a:effectLst>
                <a:latin typeface="+mj-lt"/>
              </a:rPr>
              <a:t>What</a:t>
            </a:r>
            <a:r>
              <a:rPr lang="it-IT" sz="3600" b="1" dirty="0">
                <a:solidFill>
                  <a:srgbClr val="C00000"/>
                </a:solidFill>
                <a:effectLst>
                  <a:outerShdw blurRad="38100" dist="38100" dir="2700000" algn="tl">
                    <a:srgbClr val="000000">
                      <a:alpha val="43137"/>
                    </a:srgbClr>
                  </a:outerShdw>
                </a:effectLst>
                <a:latin typeface="+mj-lt"/>
              </a:rPr>
              <a:t> </a:t>
            </a:r>
            <a:r>
              <a:rPr lang="it-IT" sz="3600" b="1" dirty="0" err="1">
                <a:solidFill>
                  <a:srgbClr val="C00000"/>
                </a:solidFill>
                <a:effectLst>
                  <a:outerShdw blurRad="38100" dist="38100" dir="2700000" algn="tl">
                    <a:srgbClr val="000000">
                      <a:alpha val="43137"/>
                    </a:srgbClr>
                  </a:outerShdw>
                </a:effectLst>
                <a:latin typeface="+mj-lt"/>
              </a:rPr>
              <a:t>is</a:t>
            </a:r>
            <a:r>
              <a:rPr lang="it-IT" sz="3600" b="1" dirty="0">
                <a:solidFill>
                  <a:srgbClr val="C00000"/>
                </a:solidFill>
                <a:effectLst>
                  <a:outerShdw blurRad="38100" dist="38100" dir="2700000" algn="tl">
                    <a:srgbClr val="000000">
                      <a:alpha val="43137"/>
                    </a:srgbClr>
                  </a:outerShdw>
                </a:effectLst>
                <a:latin typeface="+mj-lt"/>
              </a:rPr>
              <a:t> Global Warming?</a:t>
            </a:r>
            <a:endParaRPr lang="it-IT" sz="3600"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166144893"/>
      </p:ext>
    </p:extLst>
  </p:cSld>
  <p:clrMapOvr>
    <a:masterClrMapping/>
  </p:clrMapOvr>
  <mc:AlternateContent xmlns:mc="http://schemas.openxmlformats.org/markup-compatibility/2006" xmlns:p14="http://schemas.microsoft.com/office/powerpoint/2010/main">
    <mc:Choice Requires="p14">
      <p:transition spd="med" p14:dur="700" advTm="5321">
        <p:fade/>
      </p:transition>
    </mc:Choice>
    <mc:Fallback xmlns="">
      <p:transition spd="med" advTm="532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D4B2C0C-023E-4CA7-A67C-533E96316C00}"/>
              </a:ext>
            </a:extLst>
          </p:cNvPr>
          <p:cNvSpPr/>
          <p:nvPr/>
        </p:nvSpPr>
        <p:spPr>
          <a:xfrm>
            <a:off x="324003" y="1333351"/>
            <a:ext cx="7532224" cy="5755422"/>
          </a:xfrm>
          <a:prstGeom prst="rect">
            <a:avLst/>
          </a:prstGeom>
        </p:spPr>
        <p:txBody>
          <a:bodyPr wrap="square">
            <a:spAutoFit/>
          </a:bodyPr>
          <a:lstStyle/>
          <a:p>
            <a:r>
              <a:rPr lang="en-US" sz="2400" dirty="0"/>
              <a:t>Climate change manifests differently across regions, with local impacts that are challenging to predict. The occurrence of a polar cold spell does not contradict global warming; the underlying cause remains a global imbalance due to global warming. What is certain is the increased frequency and intensity of extreme weather events as the atmosphere warms and gains energy. This is analogous to heating water: initially, small bubbles and gentle motions appear, but eventually, the water boils vigorously, potentially spilling over if the container's rim is not tall enough.</a:t>
            </a:r>
          </a:p>
          <a:p>
            <a:r>
              <a:rPr lang="en-US" sz="2400" dirty="0"/>
              <a:t>The image on the right illustrates that the Arctic region (North Pole) is warming at a faster rate than the rest of the planet.</a:t>
            </a:r>
          </a:p>
          <a:p>
            <a:pPr algn="just">
              <a:spcAft>
                <a:spcPts val="0"/>
              </a:spcAft>
            </a:pPr>
            <a:endParaRPr lang="it-IT" sz="3200" dirty="0">
              <a:ea typeface="Times New Roman" panose="02020603050405020304" pitchFamily="18" charset="0"/>
            </a:endParaRPr>
          </a:p>
        </p:txBody>
      </p:sp>
      <p:pic>
        <p:nvPicPr>
          <p:cNvPr id="5" name="Immagine 4">
            <a:extLst>
              <a:ext uri="{FF2B5EF4-FFF2-40B4-BE49-F238E27FC236}">
                <a16:creationId xmlns:a16="http://schemas.microsoft.com/office/drawing/2014/main" id="{5A95760F-010C-4036-A3D8-C9338B9D6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957" y="2653179"/>
            <a:ext cx="3729040" cy="2091759"/>
          </a:xfrm>
          <a:prstGeom prst="rect">
            <a:avLst/>
          </a:prstGeom>
        </p:spPr>
      </p:pic>
      <p:sp>
        <p:nvSpPr>
          <p:cNvPr id="2" name="Rettangolo 1">
            <a:extLst>
              <a:ext uri="{FF2B5EF4-FFF2-40B4-BE49-F238E27FC236}">
                <a16:creationId xmlns:a16="http://schemas.microsoft.com/office/drawing/2014/main" id="{F81BDBB4-A4C7-4EFB-B928-942598C29A92}"/>
              </a:ext>
            </a:extLst>
          </p:cNvPr>
          <p:cNvSpPr/>
          <p:nvPr/>
        </p:nvSpPr>
        <p:spPr>
          <a:xfrm>
            <a:off x="3763362" y="450334"/>
            <a:ext cx="4792274" cy="646331"/>
          </a:xfrm>
          <a:prstGeom prst="rect">
            <a:avLst/>
          </a:prstGeom>
        </p:spPr>
        <p:txBody>
          <a:bodyPr wrap="none">
            <a:spAutoFit/>
          </a:bodyPr>
          <a:lstStyle/>
          <a:p>
            <a:pPr algn="ctr"/>
            <a:r>
              <a:rPr lang="it-IT" sz="3600" b="1" dirty="0" err="1">
                <a:solidFill>
                  <a:srgbClr val="C00000"/>
                </a:solidFill>
                <a:effectLst>
                  <a:outerShdw blurRad="38100" dist="38100" dir="2700000" algn="tl">
                    <a:srgbClr val="000000">
                      <a:alpha val="43137"/>
                    </a:srgbClr>
                  </a:outerShdw>
                </a:effectLst>
                <a:latin typeface="+mj-lt"/>
              </a:rPr>
              <a:t>What</a:t>
            </a:r>
            <a:r>
              <a:rPr lang="it-IT" sz="3600" b="1" dirty="0">
                <a:solidFill>
                  <a:srgbClr val="C00000"/>
                </a:solidFill>
                <a:effectLst>
                  <a:outerShdw blurRad="38100" dist="38100" dir="2700000" algn="tl">
                    <a:srgbClr val="000000">
                      <a:alpha val="43137"/>
                    </a:srgbClr>
                  </a:outerShdw>
                </a:effectLst>
                <a:latin typeface="+mj-lt"/>
              </a:rPr>
              <a:t> </a:t>
            </a:r>
            <a:r>
              <a:rPr lang="it-IT" sz="3600" b="1" dirty="0" err="1">
                <a:solidFill>
                  <a:srgbClr val="C00000"/>
                </a:solidFill>
                <a:effectLst>
                  <a:outerShdw blurRad="38100" dist="38100" dir="2700000" algn="tl">
                    <a:srgbClr val="000000">
                      <a:alpha val="43137"/>
                    </a:srgbClr>
                  </a:outerShdw>
                </a:effectLst>
                <a:latin typeface="+mj-lt"/>
              </a:rPr>
              <a:t>is</a:t>
            </a:r>
            <a:r>
              <a:rPr lang="it-IT" sz="3600" b="1" dirty="0">
                <a:solidFill>
                  <a:srgbClr val="C00000"/>
                </a:solidFill>
                <a:effectLst>
                  <a:outerShdw blurRad="38100" dist="38100" dir="2700000" algn="tl">
                    <a:srgbClr val="000000">
                      <a:alpha val="43137"/>
                    </a:srgbClr>
                  </a:outerShdw>
                </a:effectLst>
                <a:latin typeface="+mj-lt"/>
              </a:rPr>
              <a:t> Global Warming?</a:t>
            </a:r>
            <a:endParaRPr lang="it-IT" sz="3600" dirty="0">
              <a:solidFill>
                <a:srgbClr val="C0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01463689"/>
      </p:ext>
    </p:extLst>
  </p:cSld>
  <p:clrMapOvr>
    <a:masterClrMapping/>
  </p:clrMapOvr>
  <mc:AlternateContent xmlns:mc="http://schemas.openxmlformats.org/markup-compatibility/2006" xmlns:p14="http://schemas.microsoft.com/office/powerpoint/2010/main">
    <mc:Choice Requires="p14">
      <p:transition spd="med" p14:dur="700" advTm="6080">
        <p:fade/>
      </p:transition>
    </mc:Choice>
    <mc:Fallback xmlns="">
      <p:transition spd="med" advTm="608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3E718F-3F48-459B-BF5F-A2B6499267BD}"/>
              </a:ext>
            </a:extLst>
          </p:cNvPr>
          <p:cNvSpPr>
            <a:spLocks noGrp="1"/>
          </p:cNvSpPr>
          <p:nvPr>
            <p:ph type="title"/>
          </p:nvPr>
        </p:nvSpPr>
        <p:spPr>
          <a:xfrm>
            <a:off x="838200" y="441325"/>
            <a:ext cx="10515600" cy="828675"/>
          </a:xfrm>
        </p:spPr>
        <p:txBody>
          <a:bodyPr>
            <a:normAutofit/>
          </a:bodyPr>
          <a:lstStyle/>
          <a:p>
            <a:pPr algn="ctr"/>
            <a:r>
              <a:rPr lang="it-IT" dirty="0">
                <a:effectLst>
                  <a:outerShdw blurRad="38100" dist="38100" dir="2700000" algn="tl">
                    <a:srgbClr val="000000">
                      <a:alpha val="43137"/>
                    </a:srgbClr>
                  </a:outerShdw>
                </a:effectLst>
              </a:rPr>
              <a:t>The </a:t>
            </a:r>
            <a:r>
              <a:rPr lang="it-IT" dirty="0" err="1">
                <a:effectLst>
                  <a:outerShdw blurRad="38100" dist="38100" dir="2700000" algn="tl">
                    <a:srgbClr val="000000">
                      <a:alpha val="43137"/>
                    </a:srgbClr>
                  </a:outerShdw>
                </a:effectLst>
              </a:rPr>
              <a:t>Current</a:t>
            </a:r>
            <a:r>
              <a:rPr lang="it-IT" dirty="0">
                <a:effectLst>
                  <a:outerShdw blurRad="38100" dist="38100" dir="2700000" algn="tl">
                    <a:srgbClr val="000000">
                      <a:alpha val="43137"/>
                    </a:srgbClr>
                  </a:outerShdw>
                </a:effectLst>
              </a:rPr>
              <a:t> Situation: </a:t>
            </a:r>
            <a:r>
              <a:rPr lang="it-IT" dirty="0">
                <a:solidFill>
                  <a:srgbClr val="FF0000"/>
                </a:solidFill>
                <a:effectLst>
                  <a:outerShdw blurRad="38100" dist="38100" dir="2700000" algn="tl">
                    <a:srgbClr val="000000">
                      <a:alpha val="43137"/>
                    </a:srgbClr>
                  </a:outerShdw>
                </a:effectLst>
              </a:rPr>
              <a:t>Temperature</a:t>
            </a:r>
          </a:p>
        </p:txBody>
      </p:sp>
      <p:sp>
        <p:nvSpPr>
          <p:cNvPr id="3" name="Segnaposto contenuto 2">
            <a:extLst>
              <a:ext uri="{FF2B5EF4-FFF2-40B4-BE49-F238E27FC236}">
                <a16:creationId xmlns:a16="http://schemas.microsoft.com/office/drawing/2014/main" id="{B4AC74C3-FDE8-45BF-A4F3-1831DC6CDA3F}"/>
              </a:ext>
            </a:extLst>
          </p:cNvPr>
          <p:cNvSpPr>
            <a:spLocks noGrp="1"/>
          </p:cNvSpPr>
          <p:nvPr>
            <p:ph idx="1"/>
          </p:nvPr>
        </p:nvSpPr>
        <p:spPr>
          <a:xfrm>
            <a:off x="469900" y="1475003"/>
            <a:ext cx="9334500" cy="4991100"/>
          </a:xfrm>
        </p:spPr>
        <p:txBody>
          <a:bodyPr>
            <a:normAutofit fontScale="92500"/>
          </a:bodyPr>
          <a:lstStyle/>
          <a:p>
            <a:pPr algn="just"/>
            <a:r>
              <a:rPr lang="en-US" sz="2400" dirty="0"/>
              <a:t>The concentration of CO2 in the atmosphere has reached 420 ppm (parts per million), the highest in the last 800,000 years.</a:t>
            </a:r>
          </a:p>
          <a:p>
            <a:pPr algn="just"/>
            <a:r>
              <a:rPr lang="en-US" sz="2400" dirty="0"/>
              <a:t>The past four years have been the hottest on record since 1880.</a:t>
            </a:r>
          </a:p>
          <a:p>
            <a:pPr algn="just"/>
            <a:r>
              <a:rPr lang="en-US" sz="2400" dirty="0"/>
              <a:t>Of the 30 hottest years since 1800, 25 have occurred after 1990.</a:t>
            </a:r>
          </a:p>
          <a:p>
            <a:pPr algn="just"/>
            <a:r>
              <a:rPr lang="en-US" sz="2400" dirty="0"/>
              <a:t>The average global temperature increase has reached 1.2 degrees Celsius. This may seem small, but each additional degree significantly impacts the climate.</a:t>
            </a:r>
          </a:p>
          <a:p>
            <a:pPr algn="just"/>
            <a:r>
              <a:rPr lang="en-US" sz="2400" dirty="0"/>
              <a:t>2023 could be one of the hottest years ever recorded, potentially exacerbated by the disruption of the "El Niño" phenomenon.</a:t>
            </a:r>
          </a:p>
          <a:p>
            <a:pPr algn="just"/>
            <a:r>
              <a:rPr lang="en-US" sz="2400" dirty="0"/>
              <a:t>Exceptional temperature records are being set at local levels.</a:t>
            </a:r>
          </a:p>
          <a:p>
            <a:pPr algn="just"/>
            <a:r>
              <a:rPr lang="en-US" sz="2400" dirty="0"/>
              <a:t>The polar regions are warming much faster than the rest of the planet, leading to dramatic ice melt.</a:t>
            </a:r>
          </a:p>
          <a:p>
            <a:pPr algn="just"/>
            <a:r>
              <a:rPr lang="en-US" sz="2400" dirty="0"/>
              <a:t>Recently, an area of ice in Antarctica (South Pole) as large as Argentina has disappeared.</a:t>
            </a:r>
            <a:endParaRPr lang="it-IT" dirty="0"/>
          </a:p>
        </p:txBody>
      </p:sp>
      <p:graphicFrame>
        <p:nvGraphicFramePr>
          <p:cNvPr id="4" name="Oggetto 3">
            <a:extLst>
              <a:ext uri="{FF2B5EF4-FFF2-40B4-BE49-F238E27FC236}">
                <a16:creationId xmlns:a16="http://schemas.microsoft.com/office/drawing/2014/main" id="{5105EF71-A585-4B51-9BF0-431B34C4EDC3}"/>
              </a:ext>
            </a:extLst>
          </p:cNvPr>
          <p:cNvGraphicFramePr>
            <a:graphicFrameLocks noChangeAspect="1"/>
          </p:cNvGraphicFramePr>
          <p:nvPr>
            <p:extLst>
              <p:ext uri="{D42A27DB-BD31-4B8C-83A1-F6EECF244321}">
                <p14:modId xmlns:p14="http://schemas.microsoft.com/office/powerpoint/2010/main" val="1663205491"/>
              </p:ext>
            </p:extLst>
          </p:nvPr>
        </p:nvGraphicFramePr>
        <p:xfrm>
          <a:off x="9804400" y="2069671"/>
          <a:ext cx="2057400" cy="3721100"/>
        </p:xfrm>
        <a:graphic>
          <a:graphicData uri="http://schemas.openxmlformats.org/presentationml/2006/ole">
            <mc:AlternateContent xmlns:mc="http://schemas.openxmlformats.org/markup-compatibility/2006">
              <mc:Choice xmlns:v="urn:schemas-microsoft-com:vml" Requires="v">
                <p:oleObj name="Image" r:id="rId2" imgW="2057040" imgH="3720600" progId="Photoshop.Image.13">
                  <p:embed/>
                </p:oleObj>
              </mc:Choice>
              <mc:Fallback>
                <p:oleObj name="Image" r:id="rId2" imgW="2057040" imgH="3720600" progId="Photoshop.Image.13">
                  <p:embed/>
                  <p:pic>
                    <p:nvPicPr>
                      <p:cNvPr id="0" name=""/>
                      <p:cNvPicPr/>
                      <p:nvPr/>
                    </p:nvPicPr>
                    <p:blipFill>
                      <a:blip r:embed="rId3"/>
                      <a:stretch>
                        <a:fillRect/>
                      </a:stretch>
                    </p:blipFill>
                    <p:spPr>
                      <a:xfrm>
                        <a:off x="9804400" y="2069671"/>
                        <a:ext cx="2057400" cy="3721100"/>
                      </a:xfrm>
                      <a:prstGeom prst="rect">
                        <a:avLst/>
                      </a:prstGeom>
                    </p:spPr>
                  </p:pic>
                </p:oleObj>
              </mc:Fallback>
            </mc:AlternateContent>
          </a:graphicData>
        </a:graphic>
      </p:graphicFrame>
    </p:spTree>
    <p:extLst>
      <p:ext uri="{BB962C8B-B14F-4D97-AF65-F5344CB8AC3E}">
        <p14:creationId xmlns:p14="http://schemas.microsoft.com/office/powerpoint/2010/main" val="2812442238"/>
      </p:ext>
    </p:extLst>
  </p:cSld>
  <p:clrMapOvr>
    <a:masterClrMapping/>
  </p:clrMapOvr>
  <mc:AlternateContent xmlns:mc="http://schemas.openxmlformats.org/markup-compatibility/2006" xmlns:p14="http://schemas.microsoft.com/office/powerpoint/2010/main">
    <mc:Choice Requires="p14">
      <p:transition spd="med" p14:dur="700" advTm="19087">
        <p:fade/>
      </p:transition>
    </mc:Choice>
    <mc:Fallback xmlns="">
      <p:transition spd="med" advTm="19087">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5DC9EA-D19C-45BD-B416-5BC98FE4A290}"/>
              </a:ext>
            </a:extLst>
          </p:cNvPr>
          <p:cNvSpPr>
            <a:spLocks noGrp="1"/>
          </p:cNvSpPr>
          <p:nvPr>
            <p:ph type="title"/>
          </p:nvPr>
        </p:nvSpPr>
        <p:spPr/>
        <p:txBody>
          <a:bodyPr/>
          <a:lstStyle/>
          <a:p>
            <a:pPr algn="ctr"/>
            <a:r>
              <a:rPr lang="it-IT" dirty="0">
                <a:effectLst>
                  <a:outerShdw blurRad="38100" dist="38100" dir="2700000" algn="tl">
                    <a:srgbClr val="000000">
                      <a:alpha val="43137"/>
                    </a:srgbClr>
                  </a:outerShdw>
                </a:effectLst>
              </a:rPr>
              <a:t>The </a:t>
            </a:r>
            <a:r>
              <a:rPr lang="it-IT" dirty="0" err="1">
                <a:effectLst>
                  <a:outerShdw blurRad="38100" dist="38100" dir="2700000" algn="tl">
                    <a:srgbClr val="000000">
                      <a:alpha val="43137"/>
                    </a:srgbClr>
                  </a:outerShdw>
                </a:effectLst>
              </a:rPr>
              <a:t>Current</a:t>
            </a:r>
            <a:r>
              <a:rPr lang="it-IT" dirty="0">
                <a:effectLst>
                  <a:outerShdw blurRad="38100" dist="38100" dir="2700000" algn="tl">
                    <a:srgbClr val="000000">
                      <a:alpha val="43137"/>
                    </a:srgbClr>
                  </a:outerShdw>
                </a:effectLst>
              </a:rPr>
              <a:t> Situation: </a:t>
            </a:r>
            <a:r>
              <a:rPr lang="it-IT" dirty="0">
                <a:solidFill>
                  <a:srgbClr val="FF0000"/>
                </a:solidFill>
                <a:effectLst>
                  <a:outerShdw blurRad="38100" dist="38100" dir="2700000" algn="tl">
                    <a:srgbClr val="000000">
                      <a:alpha val="43137"/>
                    </a:srgbClr>
                  </a:outerShdw>
                </a:effectLst>
              </a:rPr>
              <a:t>Extreme Events</a:t>
            </a:r>
          </a:p>
        </p:txBody>
      </p:sp>
      <p:sp>
        <p:nvSpPr>
          <p:cNvPr id="3" name="Segnaposto contenuto 2">
            <a:extLst>
              <a:ext uri="{FF2B5EF4-FFF2-40B4-BE49-F238E27FC236}">
                <a16:creationId xmlns:a16="http://schemas.microsoft.com/office/drawing/2014/main" id="{52A3370C-C18A-4CDE-8913-BB50B477ADF1}"/>
              </a:ext>
            </a:extLst>
          </p:cNvPr>
          <p:cNvSpPr>
            <a:spLocks noGrp="1"/>
          </p:cNvSpPr>
          <p:nvPr>
            <p:ph idx="1"/>
          </p:nvPr>
        </p:nvSpPr>
        <p:spPr>
          <a:xfrm>
            <a:off x="838200" y="1660524"/>
            <a:ext cx="7835900" cy="5197476"/>
          </a:xfrm>
        </p:spPr>
        <p:txBody>
          <a:bodyPr>
            <a:normAutofit/>
          </a:bodyPr>
          <a:lstStyle/>
          <a:p>
            <a:pPr marL="0" indent="0">
              <a:buNone/>
            </a:pPr>
            <a:r>
              <a:rPr lang="en-US" sz="2400" dirty="0"/>
              <a:t>Every year, a multitude of exceptional events occurs: hurricanes, fires, floods, and extreme drought. The list is extensive and ever-evolving. </a:t>
            </a:r>
          </a:p>
          <a:p>
            <a:pPr marL="0" indent="0">
              <a:buNone/>
            </a:pPr>
            <a:r>
              <a:rPr lang="en-US" sz="2400" dirty="0"/>
              <a:t>These events are frequently reported by television and newspapers. Often, they are the subject of discussion for a few days, after which there is silence, and little is done to address the underlying causes. In reality, rather than tackling the root causes of these events, efforts are focused on mitigating the symptoms, such as addressing hydrogeological instability. </a:t>
            </a:r>
          </a:p>
          <a:p>
            <a:pPr marL="0" indent="0">
              <a:buNone/>
            </a:pPr>
            <a:r>
              <a:rPr lang="en-US" sz="2400" dirty="0"/>
              <a:t>However, these measures prove inadequate due to the increasing severity and frequency of these extreme phenomena.</a:t>
            </a:r>
            <a:endParaRPr lang="it-IT" dirty="0"/>
          </a:p>
          <a:p>
            <a:endParaRPr lang="it-IT" dirty="0"/>
          </a:p>
        </p:txBody>
      </p:sp>
      <p:pic>
        <p:nvPicPr>
          <p:cNvPr id="2050" name="Picture 2" descr="Risultati immagini per uragano">
            <a:extLst>
              <a:ext uri="{FF2B5EF4-FFF2-40B4-BE49-F238E27FC236}">
                <a16:creationId xmlns:a16="http://schemas.microsoft.com/office/drawing/2014/main" id="{B1807606-9653-4E9B-89E6-A2E51E7F6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9514" y="1413193"/>
            <a:ext cx="2508704" cy="1409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siccità">
            <a:extLst>
              <a:ext uri="{FF2B5EF4-FFF2-40B4-BE49-F238E27FC236}">
                <a16:creationId xmlns:a16="http://schemas.microsoft.com/office/drawing/2014/main" id="{AA8B8CA1-EC78-4FFD-8CE4-3F197A74F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9514" y="2981469"/>
            <a:ext cx="2508704" cy="16694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incendio">
            <a:extLst>
              <a:ext uri="{FF2B5EF4-FFF2-40B4-BE49-F238E27FC236}">
                <a16:creationId xmlns:a16="http://schemas.microsoft.com/office/drawing/2014/main" id="{6BFA5DF6-8186-4918-80FA-CF43386896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514" y="4828175"/>
            <a:ext cx="2508704" cy="177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86368"/>
      </p:ext>
    </p:extLst>
  </p:cSld>
  <p:clrMapOvr>
    <a:masterClrMapping/>
  </p:clrMapOvr>
  <mc:AlternateContent xmlns:mc="http://schemas.openxmlformats.org/markup-compatibility/2006" xmlns:p14="http://schemas.microsoft.com/office/powerpoint/2010/main">
    <mc:Choice Requires="p14">
      <p:transition spd="med" p14:dur="700" advTm="20026">
        <p:fade/>
      </p:transition>
    </mc:Choice>
    <mc:Fallback xmlns="">
      <p:transition spd="med" advTm="20026">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A90267-3220-40A0-AF3F-5B19B95397AC}"/>
              </a:ext>
            </a:extLst>
          </p:cNvPr>
          <p:cNvSpPr>
            <a:spLocks noGrp="1"/>
          </p:cNvSpPr>
          <p:nvPr>
            <p:ph type="title"/>
          </p:nvPr>
        </p:nvSpPr>
        <p:spPr>
          <a:xfrm>
            <a:off x="1460670" y="85492"/>
            <a:ext cx="9270657" cy="1325563"/>
          </a:xfrm>
        </p:spPr>
        <p:txBody>
          <a:bodyPr/>
          <a:lstStyle/>
          <a:p>
            <a:r>
              <a:rPr lang="it-IT" dirty="0">
                <a:effectLst>
                  <a:outerShdw blurRad="38100" dist="38100" dir="2700000" algn="tl">
                    <a:srgbClr val="000000">
                      <a:alpha val="43137"/>
                    </a:srgbClr>
                  </a:outerShdw>
                </a:effectLst>
              </a:rPr>
              <a:t>The </a:t>
            </a:r>
            <a:r>
              <a:rPr lang="it-IT" dirty="0" err="1">
                <a:effectLst>
                  <a:outerShdw blurRad="38100" dist="38100" dir="2700000" algn="tl">
                    <a:srgbClr val="000000">
                      <a:alpha val="43137"/>
                    </a:srgbClr>
                  </a:outerShdw>
                </a:effectLst>
              </a:rPr>
              <a:t>Current</a:t>
            </a:r>
            <a:r>
              <a:rPr lang="it-IT" dirty="0">
                <a:effectLst>
                  <a:outerShdw blurRad="38100" dist="38100" dir="2700000" algn="tl">
                    <a:srgbClr val="000000">
                      <a:alpha val="43137"/>
                    </a:srgbClr>
                  </a:outerShdw>
                </a:effectLst>
              </a:rPr>
              <a:t> Situation: </a:t>
            </a:r>
            <a:r>
              <a:rPr lang="it-IT" dirty="0" err="1">
                <a:solidFill>
                  <a:srgbClr val="FF0000"/>
                </a:solidFill>
                <a:effectLst>
                  <a:outerShdw blurRad="38100" dist="38100" dir="2700000" algn="tl">
                    <a:srgbClr val="000000">
                      <a:alpha val="43137"/>
                    </a:srgbClr>
                  </a:outerShdw>
                </a:effectLst>
              </a:rPr>
              <a:t>Ice</a:t>
            </a:r>
            <a:r>
              <a:rPr lang="it-IT" dirty="0">
                <a:solidFill>
                  <a:srgbClr val="FF0000"/>
                </a:solidFill>
                <a:effectLst>
                  <a:outerShdw blurRad="38100" dist="38100" dir="2700000" algn="tl">
                    <a:srgbClr val="000000">
                      <a:alpha val="43137"/>
                    </a:srgbClr>
                  </a:outerShdw>
                </a:effectLst>
              </a:rPr>
              <a:t> and </a:t>
            </a:r>
            <a:r>
              <a:rPr lang="it-IT" dirty="0" err="1">
                <a:solidFill>
                  <a:srgbClr val="FF0000"/>
                </a:solidFill>
                <a:effectLst>
                  <a:outerShdw blurRad="38100" dist="38100" dir="2700000" algn="tl">
                    <a:srgbClr val="000000">
                      <a:alpha val="43137"/>
                    </a:srgbClr>
                  </a:outerShdw>
                </a:effectLst>
              </a:rPr>
              <a:t>Glaciers</a:t>
            </a:r>
            <a:endParaRPr lang="it-IT" dirty="0">
              <a:solidFill>
                <a:srgbClr val="FF0000"/>
              </a:solidFill>
            </a:endParaRPr>
          </a:p>
        </p:txBody>
      </p:sp>
      <p:sp>
        <p:nvSpPr>
          <p:cNvPr id="3" name="Segnaposto contenuto 2">
            <a:extLst>
              <a:ext uri="{FF2B5EF4-FFF2-40B4-BE49-F238E27FC236}">
                <a16:creationId xmlns:a16="http://schemas.microsoft.com/office/drawing/2014/main" id="{A016C876-7522-4662-BD83-661F6371790D}"/>
              </a:ext>
            </a:extLst>
          </p:cNvPr>
          <p:cNvSpPr>
            <a:spLocks noGrp="1"/>
          </p:cNvSpPr>
          <p:nvPr>
            <p:ph idx="1"/>
          </p:nvPr>
        </p:nvSpPr>
        <p:spPr>
          <a:xfrm>
            <a:off x="622299" y="1382151"/>
            <a:ext cx="5473700" cy="4727575"/>
          </a:xfrm>
        </p:spPr>
        <p:txBody>
          <a:bodyPr>
            <a:normAutofit lnSpcReduction="10000"/>
          </a:bodyPr>
          <a:lstStyle/>
          <a:p>
            <a:r>
              <a:rPr lang="en-US" sz="2400" dirty="0"/>
              <a:t>The ice of Greenland is melting faster than expected, marking the most significant loss in the last 400 years.</a:t>
            </a:r>
          </a:p>
          <a:p>
            <a:r>
              <a:rPr lang="en-US" sz="2400" dirty="0"/>
              <a:t>Antarctica lost three trillion tons of ice between 1992 and 2017.</a:t>
            </a:r>
          </a:p>
          <a:p>
            <a:r>
              <a:rPr lang="en-US" sz="2400" dirty="0"/>
              <a:t>In Ticino, between 1985 and 2009, glacier surfaces reduced by 70%, receding below an altitude of 2,100 meters above sea level.</a:t>
            </a:r>
          </a:p>
          <a:p>
            <a:r>
              <a:rPr lang="en-US" sz="2400" dirty="0"/>
              <a:t>In the Antarctic region (South Pole), ice melt has reached record levels: an area of ice comparable to the size of Argentina has disappeared.</a:t>
            </a:r>
            <a:endParaRPr lang="it-IT" dirty="0"/>
          </a:p>
        </p:txBody>
      </p:sp>
      <p:pic>
        <p:nvPicPr>
          <p:cNvPr id="3074" name="Picture 2" descr="Risultati immagini per ghiacciai ritiro">
            <a:extLst>
              <a:ext uri="{FF2B5EF4-FFF2-40B4-BE49-F238E27FC236}">
                <a16:creationId xmlns:a16="http://schemas.microsoft.com/office/drawing/2014/main" id="{BA18463F-F71D-46AE-8E7F-15981AF4B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992" y="2283142"/>
            <a:ext cx="4199730" cy="274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67282"/>
      </p:ext>
    </p:extLst>
  </p:cSld>
  <p:clrMapOvr>
    <a:masterClrMapping/>
  </p:clrMapOvr>
  <mc:AlternateContent xmlns:mc="http://schemas.openxmlformats.org/markup-compatibility/2006" xmlns:p14="http://schemas.microsoft.com/office/powerpoint/2010/main">
    <mc:Choice Requires="p14">
      <p:transition spd="med" p14:dur="700" advTm="11725">
        <p:fade/>
      </p:transition>
    </mc:Choice>
    <mc:Fallback xmlns="">
      <p:transition spd="med" advTm="11725">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419A86-D1E6-4FF1-A074-46EB33A46565}"/>
              </a:ext>
            </a:extLst>
          </p:cNvPr>
          <p:cNvSpPr>
            <a:spLocks noGrp="1"/>
          </p:cNvSpPr>
          <p:nvPr>
            <p:ph type="title"/>
          </p:nvPr>
        </p:nvSpPr>
        <p:spPr>
          <a:xfrm>
            <a:off x="2364259" y="0"/>
            <a:ext cx="7463481" cy="1325563"/>
          </a:xfrm>
        </p:spPr>
        <p:txBody>
          <a:bodyPr/>
          <a:lstStyle/>
          <a:p>
            <a:r>
              <a:rPr lang="it-IT" dirty="0">
                <a:effectLst>
                  <a:outerShdw blurRad="38100" dist="38100" dir="2700000" algn="tl">
                    <a:srgbClr val="000000">
                      <a:alpha val="43137"/>
                    </a:srgbClr>
                  </a:outerShdw>
                </a:effectLst>
              </a:rPr>
              <a:t>The </a:t>
            </a:r>
            <a:r>
              <a:rPr lang="it-IT" dirty="0" err="1">
                <a:effectLst>
                  <a:outerShdw blurRad="38100" dist="38100" dir="2700000" algn="tl">
                    <a:srgbClr val="000000">
                      <a:alpha val="43137"/>
                    </a:srgbClr>
                  </a:outerShdw>
                </a:effectLst>
              </a:rPr>
              <a:t>Current</a:t>
            </a:r>
            <a:r>
              <a:rPr lang="it-IT" dirty="0">
                <a:effectLst>
                  <a:outerShdw blurRad="38100" dist="38100" dir="2700000" algn="tl">
                    <a:srgbClr val="000000">
                      <a:alpha val="43137"/>
                    </a:srgbClr>
                  </a:outerShdw>
                </a:effectLst>
              </a:rPr>
              <a:t> Situation: </a:t>
            </a:r>
            <a:r>
              <a:rPr lang="it-IT" dirty="0">
                <a:solidFill>
                  <a:srgbClr val="FF0000"/>
                </a:solidFill>
                <a:effectLst>
                  <a:outerShdw blurRad="38100" dist="38100" dir="2700000" algn="tl">
                    <a:srgbClr val="000000">
                      <a:alpha val="43137"/>
                    </a:srgbClr>
                  </a:outerShdw>
                </a:effectLst>
              </a:rPr>
              <a:t>Sea Level</a:t>
            </a:r>
          </a:p>
        </p:txBody>
      </p:sp>
      <p:sp>
        <p:nvSpPr>
          <p:cNvPr id="3" name="Segnaposto contenuto 2">
            <a:extLst>
              <a:ext uri="{FF2B5EF4-FFF2-40B4-BE49-F238E27FC236}">
                <a16:creationId xmlns:a16="http://schemas.microsoft.com/office/drawing/2014/main" id="{D7F3F1E1-585B-4C71-9DC5-B101A745B43A}"/>
              </a:ext>
            </a:extLst>
          </p:cNvPr>
          <p:cNvSpPr>
            <a:spLocks noGrp="1"/>
          </p:cNvSpPr>
          <p:nvPr>
            <p:ph idx="1"/>
          </p:nvPr>
        </p:nvSpPr>
        <p:spPr>
          <a:xfrm>
            <a:off x="234774" y="1288530"/>
            <a:ext cx="11775989" cy="3378201"/>
          </a:xfrm>
        </p:spPr>
        <p:txBody>
          <a:bodyPr>
            <a:normAutofit/>
          </a:bodyPr>
          <a:lstStyle/>
          <a:p>
            <a:pPr algn="just"/>
            <a:r>
              <a:rPr lang="en-US" sz="2400" dirty="0"/>
              <a:t>Over the past 25 years, the average sea level has risen by 7 cm.</a:t>
            </a:r>
          </a:p>
          <a:p>
            <a:pPr algn="just"/>
            <a:r>
              <a:rPr lang="en-US" sz="2400" dirty="0"/>
              <a:t>Research indicates that the annual increase in sea level is not consistent; it has been increasing by approximately 3 mm per year, with an additional millimeter added each year.</a:t>
            </a:r>
          </a:p>
          <a:p>
            <a:pPr algn="just"/>
            <a:r>
              <a:rPr lang="en-US" sz="2400" dirty="0"/>
              <a:t>Even a rise of a few tens of centimeters can lead to devastating and irreversible flooding in many populated areas around the world.</a:t>
            </a:r>
          </a:p>
          <a:p>
            <a:pPr algn="just"/>
            <a:r>
              <a:rPr lang="en-US" sz="2400" dirty="0"/>
              <a:t>In Venice, sea levels are rising at unprecedented rates, and projections suggest that "La Serenissima" might be submerged by the year 2100, according to the "Statistical Report 2018" published by the Veneto Region.</a:t>
            </a:r>
            <a:endParaRPr lang="it-IT" sz="2400" dirty="0"/>
          </a:p>
        </p:txBody>
      </p:sp>
      <p:pic>
        <p:nvPicPr>
          <p:cNvPr id="4098" name="Picture 2" descr="Risultati immagini per venezia sott' acqua">
            <a:extLst>
              <a:ext uri="{FF2B5EF4-FFF2-40B4-BE49-F238E27FC236}">
                <a16:creationId xmlns:a16="http://schemas.microsoft.com/office/drawing/2014/main" id="{8793D267-99BB-43A2-9855-B007AD8F5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477" y="4564689"/>
            <a:ext cx="3673046" cy="203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267682"/>
      </p:ext>
    </p:extLst>
  </p:cSld>
  <p:clrMapOvr>
    <a:masterClrMapping/>
  </p:clrMapOvr>
  <mc:AlternateContent xmlns:mc="http://schemas.openxmlformats.org/markup-compatibility/2006" xmlns:p14="http://schemas.microsoft.com/office/powerpoint/2010/main">
    <mc:Choice Requires="p14">
      <p:transition spd="med" p14:dur="700" advTm="18120">
        <p:fade/>
      </p:transition>
    </mc:Choice>
    <mc:Fallback xmlns="">
      <p:transition spd="med" advTm="1812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70D99-5B26-4D35-AB11-A90FEF62E6D3}"/>
              </a:ext>
            </a:extLst>
          </p:cNvPr>
          <p:cNvSpPr>
            <a:spLocks noGrp="1"/>
          </p:cNvSpPr>
          <p:nvPr>
            <p:ph type="title"/>
          </p:nvPr>
        </p:nvSpPr>
        <p:spPr>
          <a:xfrm>
            <a:off x="838200" y="365125"/>
            <a:ext cx="11188700" cy="765175"/>
          </a:xfrm>
        </p:spPr>
        <p:txBody>
          <a:bodyPr>
            <a:noAutofit/>
          </a:bodyPr>
          <a:lstStyle/>
          <a:p>
            <a:r>
              <a:rPr lang="en-US" dirty="0">
                <a:effectLst>
                  <a:outerShdw blurRad="38100" dist="38100" dir="2700000" algn="tl">
                    <a:srgbClr val="000000">
                      <a:alpha val="43137"/>
                    </a:srgbClr>
                  </a:outerShdw>
                </a:effectLst>
              </a:rPr>
              <a:t>The Current Situation: </a:t>
            </a:r>
            <a:r>
              <a:rPr lang="en-US" dirty="0">
                <a:solidFill>
                  <a:srgbClr val="FF0000"/>
                </a:solidFill>
                <a:effectLst>
                  <a:outerShdw blurRad="38100" dist="38100" dir="2700000" algn="tl">
                    <a:srgbClr val="000000">
                      <a:alpha val="43137"/>
                    </a:srgbClr>
                  </a:outerShdw>
                </a:effectLst>
              </a:rPr>
              <a:t>Warming of the Oceans</a:t>
            </a:r>
          </a:p>
        </p:txBody>
      </p:sp>
      <p:sp>
        <p:nvSpPr>
          <p:cNvPr id="3" name="Segnaposto contenuto 2">
            <a:extLst>
              <a:ext uri="{FF2B5EF4-FFF2-40B4-BE49-F238E27FC236}">
                <a16:creationId xmlns:a16="http://schemas.microsoft.com/office/drawing/2014/main" id="{6B935D84-5F8C-4A89-9B9D-0B6E0E9EC70D}"/>
              </a:ext>
            </a:extLst>
          </p:cNvPr>
          <p:cNvSpPr>
            <a:spLocks noGrp="1"/>
          </p:cNvSpPr>
          <p:nvPr>
            <p:ph idx="1"/>
          </p:nvPr>
        </p:nvSpPr>
        <p:spPr>
          <a:xfrm>
            <a:off x="838200" y="1254125"/>
            <a:ext cx="4737100" cy="5238750"/>
          </a:xfrm>
        </p:spPr>
        <p:txBody>
          <a:bodyPr>
            <a:normAutofit fontScale="92500" lnSpcReduction="20000"/>
          </a:bodyPr>
          <a:lstStyle/>
          <a:p>
            <a:r>
              <a:rPr lang="en-US" sz="2400" dirty="0"/>
              <a:t>The year 2022 set a new record for ocean warming.</a:t>
            </a:r>
          </a:p>
          <a:p>
            <a:r>
              <a:rPr lang="en-US" sz="2400" dirty="0"/>
              <a:t>Ocean temperatures are rising much faster than previously estimated.</a:t>
            </a:r>
          </a:p>
          <a:p>
            <a:r>
              <a:rPr lang="en-US" sz="2400" dirty="0"/>
              <a:t>Discussing climate change in terms of air temperature alone is simplistic because the majority of the energy, 93.4%, heats the oceans, as evidenced by the accompanying graph.</a:t>
            </a:r>
          </a:p>
          <a:p>
            <a:r>
              <a:rPr lang="en-US" sz="2400" dirty="0"/>
              <a:t>Of this energy, 60% is absorbed by the upper 700 meters of the ocean, with the remaining energy heating the deeper layers.</a:t>
            </a:r>
          </a:p>
          <a:p>
            <a:r>
              <a:rPr lang="en-US" sz="2400" dirty="0"/>
              <a:t>The thermal expansion of the oceans, due to warming, contributes more to sea-level rise than the melting of glaciers.</a:t>
            </a:r>
            <a:endParaRPr lang="it-IT" dirty="0"/>
          </a:p>
        </p:txBody>
      </p:sp>
      <p:graphicFrame>
        <p:nvGraphicFramePr>
          <p:cNvPr id="8" name="Oggetto 7">
            <a:extLst>
              <a:ext uri="{FF2B5EF4-FFF2-40B4-BE49-F238E27FC236}">
                <a16:creationId xmlns:a16="http://schemas.microsoft.com/office/drawing/2014/main" id="{208CE992-EA11-4C44-95C1-BEFCD45CC313}"/>
              </a:ext>
            </a:extLst>
          </p:cNvPr>
          <p:cNvGraphicFramePr>
            <a:graphicFrameLocks noChangeAspect="1"/>
          </p:cNvGraphicFramePr>
          <p:nvPr>
            <p:extLst>
              <p:ext uri="{D42A27DB-BD31-4B8C-83A1-F6EECF244321}">
                <p14:modId xmlns:p14="http://schemas.microsoft.com/office/powerpoint/2010/main" val="216920504"/>
              </p:ext>
            </p:extLst>
          </p:nvPr>
        </p:nvGraphicFramePr>
        <p:xfrm>
          <a:off x="5689600" y="1542534"/>
          <a:ext cx="5842000" cy="4314489"/>
        </p:xfrm>
        <a:graphic>
          <a:graphicData uri="http://schemas.openxmlformats.org/presentationml/2006/ole">
            <mc:AlternateContent xmlns:mc="http://schemas.openxmlformats.org/markup-compatibility/2006">
              <mc:Choice xmlns:v="urn:schemas-microsoft-com:vml" Requires="v">
                <p:oleObj name="Image" r:id="rId2" imgW="5396760" imgH="3987000" progId="Photoshop.Image.13">
                  <p:embed/>
                </p:oleObj>
              </mc:Choice>
              <mc:Fallback>
                <p:oleObj name="Image" r:id="rId2" imgW="5396760" imgH="3987000" progId="Photoshop.Image.13">
                  <p:embed/>
                  <p:pic>
                    <p:nvPicPr>
                      <p:cNvPr id="0" name=""/>
                      <p:cNvPicPr/>
                      <p:nvPr/>
                    </p:nvPicPr>
                    <p:blipFill>
                      <a:blip r:embed="rId3"/>
                      <a:stretch>
                        <a:fillRect/>
                      </a:stretch>
                    </p:blipFill>
                    <p:spPr>
                      <a:xfrm>
                        <a:off x="5689600" y="1542534"/>
                        <a:ext cx="5842000" cy="4314489"/>
                      </a:xfrm>
                      <a:prstGeom prst="rect">
                        <a:avLst/>
                      </a:prstGeom>
                    </p:spPr>
                  </p:pic>
                </p:oleObj>
              </mc:Fallback>
            </mc:AlternateContent>
          </a:graphicData>
        </a:graphic>
      </p:graphicFrame>
    </p:spTree>
    <p:extLst>
      <p:ext uri="{BB962C8B-B14F-4D97-AF65-F5344CB8AC3E}">
        <p14:creationId xmlns:p14="http://schemas.microsoft.com/office/powerpoint/2010/main" val="4127192898"/>
      </p:ext>
    </p:extLst>
  </p:cSld>
  <p:clrMapOvr>
    <a:masterClrMapping/>
  </p:clrMapOvr>
  <mc:AlternateContent xmlns:mc="http://schemas.openxmlformats.org/markup-compatibility/2006" xmlns:p14="http://schemas.microsoft.com/office/powerpoint/2010/main">
    <mc:Choice Requires="p14">
      <p:transition spd="med" p14:dur="700" advTm="15254">
        <p:fade/>
      </p:transition>
    </mc:Choice>
    <mc:Fallback xmlns="">
      <p:transition spd="med" advTm="15254">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333313-743C-446D-86D8-1B12B318E263}"/>
              </a:ext>
            </a:extLst>
          </p:cNvPr>
          <p:cNvSpPr>
            <a:spLocks noGrp="1"/>
          </p:cNvSpPr>
          <p:nvPr>
            <p:ph type="title"/>
          </p:nvPr>
        </p:nvSpPr>
        <p:spPr>
          <a:xfrm>
            <a:off x="1171833" y="232422"/>
            <a:ext cx="9848334" cy="1069975"/>
          </a:xfrm>
        </p:spPr>
        <p:txBody>
          <a:bodyPr>
            <a:noAutofit/>
          </a:bodyPr>
          <a:lstStyle/>
          <a:p>
            <a:r>
              <a:rPr lang="en-US" dirty="0">
                <a:effectLst>
                  <a:outerShdw blurRad="38100" dist="38100" dir="2700000" algn="tl">
                    <a:srgbClr val="000000">
                      <a:alpha val="43137"/>
                    </a:srgbClr>
                  </a:outerShdw>
                </a:effectLst>
              </a:rPr>
              <a:t>The Current Situation: </a:t>
            </a:r>
            <a:r>
              <a:rPr lang="en-US" dirty="0">
                <a:solidFill>
                  <a:srgbClr val="FF0000"/>
                </a:solidFill>
                <a:effectLst>
                  <a:outerShdw blurRad="38100" dist="38100" dir="2700000" algn="tl">
                    <a:srgbClr val="000000">
                      <a:alpha val="43137"/>
                    </a:srgbClr>
                  </a:outerShdw>
                </a:effectLst>
              </a:rPr>
              <a:t>Atmospheric Vapor </a:t>
            </a:r>
          </a:p>
        </p:txBody>
      </p:sp>
      <p:sp>
        <p:nvSpPr>
          <p:cNvPr id="3" name="Segnaposto contenuto 2">
            <a:extLst>
              <a:ext uri="{FF2B5EF4-FFF2-40B4-BE49-F238E27FC236}">
                <a16:creationId xmlns:a16="http://schemas.microsoft.com/office/drawing/2014/main" id="{579701DA-A5C2-491E-80A1-C0DD2529F53B}"/>
              </a:ext>
            </a:extLst>
          </p:cNvPr>
          <p:cNvSpPr>
            <a:spLocks noGrp="1"/>
          </p:cNvSpPr>
          <p:nvPr>
            <p:ph idx="1"/>
          </p:nvPr>
        </p:nvSpPr>
        <p:spPr>
          <a:xfrm>
            <a:off x="389924" y="1708088"/>
            <a:ext cx="5553676" cy="3553900"/>
          </a:xfrm>
        </p:spPr>
        <p:txBody>
          <a:bodyPr/>
          <a:lstStyle/>
          <a:p>
            <a:pPr algn="just"/>
            <a:r>
              <a:rPr lang="en-US" sz="2400" dirty="0"/>
              <a:t>A significant factor exacerbating the rise in global temperatures is the steady increase in atmospheric water vapor levels.</a:t>
            </a:r>
          </a:p>
          <a:p>
            <a:pPr algn="just"/>
            <a:r>
              <a:rPr lang="en-US" sz="2400" dirty="0"/>
              <a:t>Over the past 30 years, there has been a consistent rise in humidity within the upper troposphere, ranging from 4.8 to 11.2 kilometers high, which is primarily attributed to human activities.</a:t>
            </a:r>
            <a:endParaRPr lang="it-IT" sz="2400" dirty="0"/>
          </a:p>
          <a:p>
            <a:endParaRPr lang="it-IT" dirty="0"/>
          </a:p>
          <a:p>
            <a:endParaRPr lang="it-IT" dirty="0"/>
          </a:p>
        </p:txBody>
      </p:sp>
      <p:graphicFrame>
        <p:nvGraphicFramePr>
          <p:cNvPr id="6" name="Oggetto 5">
            <a:extLst>
              <a:ext uri="{FF2B5EF4-FFF2-40B4-BE49-F238E27FC236}">
                <a16:creationId xmlns:a16="http://schemas.microsoft.com/office/drawing/2014/main" id="{ECBB2C69-C210-AD3F-A218-AE1114606C0F}"/>
              </a:ext>
            </a:extLst>
          </p:cNvPr>
          <p:cNvGraphicFramePr>
            <a:graphicFrameLocks noChangeAspect="1"/>
          </p:cNvGraphicFramePr>
          <p:nvPr>
            <p:extLst>
              <p:ext uri="{D42A27DB-BD31-4B8C-83A1-F6EECF244321}">
                <p14:modId xmlns:p14="http://schemas.microsoft.com/office/powerpoint/2010/main" val="2055631108"/>
              </p:ext>
            </p:extLst>
          </p:nvPr>
        </p:nvGraphicFramePr>
        <p:xfrm>
          <a:off x="6248402" y="1831650"/>
          <a:ext cx="5783245" cy="3185188"/>
        </p:xfrm>
        <a:graphic>
          <a:graphicData uri="http://schemas.openxmlformats.org/presentationml/2006/ole">
            <mc:AlternateContent xmlns:mc="http://schemas.openxmlformats.org/markup-compatibility/2006">
              <mc:Choice xmlns:v="urn:schemas-microsoft-com:vml" Requires="v">
                <p:oleObj name="Image" r:id="rId2" imgW="9523800" imgH="5269680" progId="Photoshop.Image.13">
                  <p:embed/>
                </p:oleObj>
              </mc:Choice>
              <mc:Fallback>
                <p:oleObj name="Image" r:id="rId2" imgW="9523800" imgH="5269680" progId="Photoshop.Image.13">
                  <p:embed/>
                  <p:pic>
                    <p:nvPicPr>
                      <p:cNvPr id="0" name=""/>
                      <p:cNvPicPr/>
                      <p:nvPr/>
                    </p:nvPicPr>
                    <p:blipFill>
                      <a:blip r:embed="rId3"/>
                      <a:stretch>
                        <a:fillRect/>
                      </a:stretch>
                    </p:blipFill>
                    <p:spPr>
                      <a:xfrm>
                        <a:off x="6248402" y="1831650"/>
                        <a:ext cx="5783245" cy="3185188"/>
                      </a:xfrm>
                      <a:prstGeom prst="rect">
                        <a:avLst/>
                      </a:prstGeom>
                    </p:spPr>
                  </p:pic>
                </p:oleObj>
              </mc:Fallback>
            </mc:AlternateContent>
          </a:graphicData>
        </a:graphic>
      </p:graphicFrame>
    </p:spTree>
    <p:extLst>
      <p:ext uri="{BB962C8B-B14F-4D97-AF65-F5344CB8AC3E}">
        <p14:creationId xmlns:p14="http://schemas.microsoft.com/office/powerpoint/2010/main" val="3770626135"/>
      </p:ext>
    </p:extLst>
  </p:cSld>
  <p:clrMapOvr>
    <a:masterClrMapping/>
  </p:clrMapOvr>
  <mc:AlternateContent xmlns:mc="http://schemas.openxmlformats.org/markup-compatibility/2006" xmlns:p14="http://schemas.microsoft.com/office/powerpoint/2010/main">
    <mc:Choice Requires="p14">
      <p:transition spd="med" p14:dur="700" advTm="12123">
        <p:fade/>
      </p:transition>
    </mc:Choice>
    <mc:Fallback xmlns="">
      <p:transition spd="med" advTm="12123">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2B5A81-EFC0-40DD-94AC-86D713415A89}"/>
              </a:ext>
            </a:extLst>
          </p:cNvPr>
          <p:cNvSpPr>
            <a:spLocks noGrp="1"/>
          </p:cNvSpPr>
          <p:nvPr>
            <p:ph type="title"/>
          </p:nvPr>
        </p:nvSpPr>
        <p:spPr>
          <a:xfrm>
            <a:off x="2002824" y="260692"/>
            <a:ext cx="8491151" cy="828675"/>
          </a:xfrm>
        </p:spPr>
        <p:txBody>
          <a:bodyPr/>
          <a:lstStyle/>
          <a:p>
            <a:pPr algn="ctr"/>
            <a:r>
              <a:rPr lang="it-IT" dirty="0">
                <a:effectLst>
                  <a:outerShdw blurRad="38100" dist="38100" dir="2700000" algn="tl">
                    <a:srgbClr val="000000">
                      <a:alpha val="43137"/>
                    </a:srgbClr>
                  </a:outerShdw>
                </a:effectLst>
              </a:rPr>
              <a:t>The </a:t>
            </a:r>
            <a:r>
              <a:rPr lang="it-IT" dirty="0" err="1">
                <a:effectLst>
                  <a:outerShdw blurRad="38100" dist="38100" dir="2700000" algn="tl">
                    <a:srgbClr val="000000">
                      <a:alpha val="43137"/>
                    </a:srgbClr>
                  </a:outerShdw>
                </a:effectLst>
              </a:rPr>
              <a:t>Current</a:t>
            </a:r>
            <a:r>
              <a:rPr lang="it-IT" dirty="0">
                <a:effectLst>
                  <a:outerShdw blurRad="38100" dist="38100" dir="2700000" algn="tl">
                    <a:srgbClr val="000000">
                      <a:alpha val="43137"/>
                    </a:srgbClr>
                  </a:outerShdw>
                </a:effectLst>
              </a:rPr>
              <a:t> Situation: </a:t>
            </a:r>
            <a:r>
              <a:rPr lang="it-IT" dirty="0" err="1">
                <a:solidFill>
                  <a:srgbClr val="FF0000"/>
                </a:solidFill>
                <a:effectLst>
                  <a:outerShdw blurRad="38100" dist="38100" dir="2700000" algn="tl">
                    <a:srgbClr val="000000">
                      <a:alpha val="43137"/>
                    </a:srgbClr>
                  </a:outerShdw>
                </a:effectLst>
              </a:rPr>
              <a:t>Deforestation</a:t>
            </a:r>
            <a:endParaRPr lang="it-IT" dirty="0">
              <a:solidFill>
                <a:srgbClr val="FF0000"/>
              </a:solidFill>
              <a:effectLst>
                <a:outerShdw blurRad="38100" dist="38100" dir="2700000" algn="tl">
                  <a:srgbClr val="000000">
                    <a:alpha val="43137"/>
                  </a:srgbClr>
                </a:outerShdw>
              </a:effectLst>
            </a:endParaRPr>
          </a:p>
        </p:txBody>
      </p:sp>
      <p:sp>
        <p:nvSpPr>
          <p:cNvPr id="3" name="Segnaposto contenuto 2">
            <a:extLst>
              <a:ext uri="{FF2B5EF4-FFF2-40B4-BE49-F238E27FC236}">
                <a16:creationId xmlns:a16="http://schemas.microsoft.com/office/drawing/2014/main" id="{7F4B70E8-FF55-4B34-82CE-9D4E4B80F233}"/>
              </a:ext>
            </a:extLst>
          </p:cNvPr>
          <p:cNvSpPr>
            <a:spLocks noGrp="1"/>
          </p:cNvSpPr>
          <p:nvPr>
            <p:ph idx="1"/>
          </p:nvPr>
        </p:nvSpPr>
        <p:spPr>
          <a:xfrm>
            <a:off x="838200" y="1242797"/>
            <a:ext cx="10820400" cy="2859645"/>
          </a:xfrm>
        </p:spPr>
        <p:txBody>
          <a:bodyPr>
            <a:normAutofit fontScale="92500" lnSpcReduction="10000"/>
          </a:bodyPr>
          <a:lstStyle/>
          <a:p>
            <a:pPr algn="just"/>
            <a:r>
              <a:rPr lang="en-US" dirty="0"/>
              <a:t>Forest destruction results in the release of large quantities of CO2, negating their role as carbon sinks.</a:t>
            </a:r>
          </a:p>
          <a:p>
            <a:pPr algn="just"/>
            <a:r>
              <a:rPr lang="en-US" dirty="0"/>
              <a:t>Regrettably, we lose 13 million hectares of forest annually.</a:t>
            </a:r>
          </a:p>
          <a:p>
            <a:pPr algn="just"/>
            <a:r>
              <a:rPr lang="en-US" dirty="0"/>
              <a:t>If current rates continue, over 230 million hectares of forest could vanish by 2050.</a:t>
            </a:r>
          </a:p>
          <a:p>
            <a:pPr algn="just"/>
            <a:r>
              <a:rPr lang="en-US" dirty="0"/>
              <a:t>In 2017, deforestation contributed 7.5 billion tons of carbon dioxide to the atmosphere, which is 50% more than emissions from the U.S. energy sector.</a:t>
            </a:r>
            <a:endParaRPr lang="it-IT" dirty="0"/>
          </a:p>
          <a:p>
            <a:endParaRPr lang="it-IT" dirty="0"/>
          </a:p>
          <a:p>
            <a:endParaRPr lang="it-IT" dirty="0"/>
          </a:p>
        </p:txBody>
      </p:sp>
      <p:pic>
        <p:nvPicPr>
          <p:cNvPr id="8" name="Immagine 7">
            <a:extLst>
              <a:ext uri="{FF2B5EF4-FFF2-40B4-BE49-F238E27FC236}">
                <a16:creationId xmlns:a16="http://schemas.microsoft.com/office/drawing/2014/main" id="{A1A3BA5E-A3D7-437E-9E2B-D481030FD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277" y="4002140"/>
            <a:ext cx="4464246" cy="2508669"/>
          </a:xfrm>
          <a:prstGeom prst="rect">
            <a:avLst/>
          </a:prstGeom>
        </p:spPr>
      </p:pic>
    </p:spTree>
    <p:extLst>
      <p:ext uri="{BB962C8B-B14F-4D97-AF65-F5344CB8AC3E}">
        <p14:creationId xmlns:p14="http://schemas.microsoft.com/office/powerpoint/2010/main" val="645184159"/>
      </p:ext>
    </p:extLst>
  </p:cSld>
  <p:clrMapOvr>
    <a:masterClrMapping/>
  </p:clrMapOvr>
  <mc:AlternateContent xmlns:mc="http://schemas.openxmlformats.org/markup-compatibility/2006" xmlns:p14="http://schemas.microsoft.com/office/powerpoint/2010/main">
    <mc:Choice Requires="p14">
      <p:transition spd="med" p14:dur="700" advTm="8587">
        <p:fade/>
      </p:transition>
    </mc:Choice>
    <mc:Fallback xmlns="">
      <p:transition spd="med" advTm="8587">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45A00D-C244-45F8-874D-D949FA2B3144}"/>
              </a:ext>
            </a:extLst>
          </p:cNvPr>
          <p:cNvSpPr>
            <a:spLocks noGrp="1"/>
          </p:cNvSpPr>
          <p:nvPr>
            <p:ph type="title"/>
          </p:nvPr>
        </p:nvSpPr>
        <p:spPr>
          <a:xfrm>
            <a:off x="1819532" y="253914"/>
            <a:ext cx="8552935" cy="1057275"/>
          </a:xfrm>
        </p:spPr>
        <p:txBody>
          <a:bodyPr/>
          <a:lstStyle/>
          <a:p>
            <a:r>
              <a:rPr lang="it-IT" dirty="0">
                <a:effectLst>
                  <a:outerShdw blurRad="38100" dist="38100" dir="2700000" algn="tl">
                    <a:srgbClr val="000000">
                      <a:alpha val="43137"/>
                    </a:srgbClr>
                  </a:outerShdw>
                </a:effectLst>
              </a:rPr>
              <a:t>The </a:t>
            </a:r>
            <a:r>
              <a:rPr lang="it-IT" dirty="0" err="1">
                <a:effectLst>
                  <a:outerShdw blurRad="38100" dist="38100" dir="2700000" algn="tl">
                    <a:srgbClr val="000000">
                      <a:alpha val="43137"/>
                    </a:srgbClr>
                  </a:outerShdw>
                </a:effectLst>
              </a:rPr>
              <a:t>Current</a:t>
            </a:r>
            <a:r>
              <a:rPr lang="it-IT" dirty="0">
                <a:effectLst>
                  <a:outerShdw blurRad="38100" dist="38100" dir="2700000" algn="tl">
                    <a:srgbClr val="000000">
                      <a:alpha val="43137"/>
                    </a:srgbClr>
                  </a:outerShdw>
                </a:effectLst>
              </a:rPr>
              <a:t> Situation: </a:t>
            </a:r>
            <a:r>
              <a:rPr lang="it-IT" dirty="0" err="1">
                <a:solidFill>
                  <a:srgbClr val="FF0000"/>
                </a:solidFill>
                <a:effectLst>
                  <a:outerShdw blurRad="38100" dist="38100" dir="2700000" algn="tl">
                    <a:srgbClr val="000000">
                      <a:alpha val="43137"/>
                    </a:srgbClr>
                  </a:outerShdw>
                </a:effectLst>
              </a:rPr>
              <a:t>Desertification</a:t>
            </a:r>
            <a:endParaRPr lang="it-IT" dirty="0">
              <a:solidFill>
                <a:srgbClr val="FF0000"/>
              </a:solidFill>
              <a:effectLst>
                <a:outerShdw blurRad="38100" dist="38100" dir="2700000" algn="tl">
                  <a:srgbClr val="000000">
                    <a:alpha val="43137"/>
                  </a:srgbClr>
                </a:outerShdw>
              </a:effectLst>
            </a:endParaRPr>
          </a:p>
        </p:txBody>
      </p:sp>
      <p:sp>
        <p:nvSpPr>
          <p:cNvPr id="3" name="Segnaposto contenuto 2">
            <a:extLst>
              <a:ext uri="{FF2B5EF4-FFF2-40B4-BE49-F238E27FC236}">
                <a16:creationId xmlns:a16="http://schemas.microsoft.com/office/drawing/2014/main" id="{E281FFFE-9084-46A4-B42D-653ACAB624CE}"/>
              </a:ext>
            </a:extLst>
          </p:cNvPr>
          <p:cNvSpPr>
            <a:spLocks noGrp="1"/>
          </p:cNvSpPr>
          <p:nvPr>
            <p:ph idx="1"/>
          </p:nvPr>
        </p:nvSpPr>
        <p:spPr>
          <a:xfrm>
            <a:off x="838200" y="1422399"/>
            <a:ext cx="6773562" cy="5070475"/>
          </a:xfrm>
        </p:spPr>
        <p:txBody>
          <a:bodyPr>
            <a:normAutofit/>
          </a:bodyPr>
          <a:lstStyle/>
          <a:p>
            <a:pPr algn="just"/>
            <a:r>
              <a:rPr lang="en-US" sz="2400" dirty="0"/>
              <a:t>Desertification, similarly to deforestation, diminishes the CO2 absorption capabilities of vegetation.</a:t>
            </a:r>
          </a:p>
          <a:p>
            <a:pPr algn="just"/>
            <a:r>
              <a:rPr lang="en-US" sz="2400" dirty="0"/>
              <a:t>The reasons for desertification are varied, stemming from natural factors such as increased temperatures, drought, and soil erosion from heavy rains, as well as human-induced factors including unsustainable aquifer usage, removal of fertile soil, and soil compaction due to urban development and certain agricultural practices.</a:t>
            </a:r>
          </a:p>
          <a:p>
            <a:pPr algn="just"/>
            <a:r>
              <a:rPr lang="en-US" sz="2400" dirty="0"/>
              <a:t>Each year, an area approximately half the size of the European Union, or 4.18 million square kilometers, undergoes degradation. Africa and Asia are particularly hard-hit continents.</a:t>
            </a:r>
            <a:endParaRPr lang="it-IT" dirty="0"/>
          </a:p>
        </p:txBody>
      </p:sp>
      <p:pic>
        <p:nvPicPr>
          <p:cNvPr id="5" name="Immagine 4">
            <a:extLst>
              <a:ext uri="{FF2B5EF4-FFF2-40B4-BE49-F238E27FC236}">
                <a16:creationId xmlns:a16="http://schemas.microsoft.com/office/drawing/2014/main" id="{3AD2080E-10EA-4AA4-86FE-8062AE0DC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565" y="2396207"/>
            <a:ext cx="3934641" cy="2675556"/>
          </a:xfrm>
          <a:prstGeom prst="rect">
            <a:avLst/>
          </a:prstGeom>
        </p:spPr>
      </p:pic>
    </p:spTree>
    <p:extLst>
      <p:ext uri="{BB962C8B-B14F-4D97-AF65-F5344CB8AC3E}">
        <p14:creationId xmlns:p14="http://schemas.microsoft.com/office/powerpoint/2010/main" val="2506965522"/>
      </p:ext>
    </p:extLst>
  </p:cSld>
  <p:clrMapOvr>
    <a:masterClrMapping/>
  </p:clrMapOvr>
  <mc:AlternateContent xmlns:mc="http://schemas.openxmlformats.org/markup-compatibility/2006" xmlns:p14="http://schemas.microsoft.com/office/powerpoint/2010/main">
    <mc:Choice Requires="p14">
      <p:transition spd="med" p14:dur="700" advTm="17472">
        <p:fade/>
      </p:transition>
    </mc:Choice>
    <mc:Fallback xmlns="">
      <p:transition spd="med" advTm="174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a:xfrm>
            <a:off x="838200" y="328054"/>
            <a:ext cx="10515600" cy="784740"/>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Time is About to Expire</a:t>
            </a: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149865"/>
            <a:ext cx="10515600" cy="5380081"/>
          </a:xfrm>
        </p:spPr>
        <p:txBody>
          <a:bodyPr>
            <a:normAutofit fontScale="92500" lnSpcReduction="10000"/>
          </a:bodyPr>
          <a:lstStyle/>
          <a:p>
            <a:pPr algn="just"/>
            <a:r>
              <a:rPr lang="en-US" dirty="0"/>
              <a:t>Scientists tell us that we have until 2030 at the latest to contain climate change.</a:t>
            </a:r>
          </a:p>
          <a:p>
            <a:pPr algn="just"/>
            <a:r>
              <a:rPr lang="en-US" dirty="0"/>
              <a:t>Currently, the global average temperature has increased by 1.2 degrees compared to pre-industrial levels and is already causing many problems.</a:t>
            </a:r>
          </a:p>
          <a:p>
            <a:pPr algn="just"/>
            <a:r>
              <a:rPr lang="en-US" dirty="0"/>
              <a:t>It is predicted that, if we do not intervene drastically and immediately, it could exceed 1.5 degrees by 2025, ahead of previous forecasts, rendering the Paris agreements of 2015 moot.</a:t>
            </a:r>
          </a:p>
          <a:p>
            <a:pPr algn="just"/>
            <a:r>
              <a:rPr lang="en-US" dirty="0"/>
              <a:t>Beyond this limit, certain natural feedback loops will become unstoppable, which we will examine in detail later on, which will increase CO2 in the atmosphere even if we completely eliminated all emissions. We will no longer be able to do anything.</a:t>
            </a:r>
          </a:p>
          <a:p>
            <a:pPr algn="just"/>
            <a:r>
              <a:rPr lang="en-US" dirty="0"/>
              <a:t>Therefore, we cannot afford to hesitate because it takes time both to implement measures and due to the inertia of natural systems, the effects of which will be seen after years.</a:t>
            </a:r>
            <a:endParaRPr lang="it-IT" dirty="0"/>
          </a:p>
        </p:txBody>
      </p:sp>
      <p:pic>
        <p:nvPicPr>
          <p:cNvPr id="4" name="Audio 3">
            <a:hlinkClick r:id="" action="ppaction://media"/>
            <a:extLst>
              <a:ext uri="{FF2B5EF4-FFF2-40B4-BE49-F238E27FC236}">
                <a16:creationId xmlns:a16="http://schemas.microsoft.com/office/drawing/2014/main" id="{92894304-A359-9F76-FAF2-59C143483C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7692242"/>
      </p:ext>
    </p:extLst>
  </p:cSld>
  <p:clrMapOvr>
    <a:masterClrMapping/>
  </p:clrMapOvr>
  <mc:AlternateContent xmlns:mc="http://schemas.openxmlformats.org/markup-compatibility/2006" xmlns:p14="http://schemas.microsoft.com/office/powerpoint/2010/main">
    <mc:Choice Requires="p14">
      <p:transition spd="med" p14:dur="700" advTm="8478">
        <p:fade/>
      </p:transition>
    </mc:Choice>
    <mc:Fallback xmlns="">
      <p:transition spd="med" advTm="8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1E8EB0-AA73-46A3-9CDE-F0B51E743F28}"/>
              </a:ext>
            </a:extLst>
          </p:cNvPr>
          <p:cNvSpPr>
            <a:spLocks noGrp="1"/>
          </p:cNvSpPr>
          <p:nvPr>
            <p:ph type="title"/>
          </p:nvPr>
        </p:nvSpPr>
        <p:spPr>
          <a:xfrm>
            <a:off x="1127554" y="135920"/>
            <a:ext cx="9936892" cy="1325563"/>
          </a:xfrm>
        </p:spPr>
        <p:txBody>
          <a:bodyPr/>
          <a:lstStyle/>
          <a:p>
            <a:r>
              <a:rPr lang="en-US" dirty="0">
                <a:effectLst>
                  <a:outerShdw blurRad="38100" dist="38100" dir="2700000" algn="tl">
                    <a:srgbClr val="000000">
                      <a:alpha val="43137"/>
                    </a:srgbClr>
                  </a:outerShdw>
                </a:effectLst>
              </a:rPr>
              <a:t>The Current Situation: </a:t>
            </a:r>
            <a:r>
              <a:rPr lang="en-US" dirty="0">
                <a:solidFill>
                  <a:srgbClr val="FF0000"/>
                </a:solidFill>
                <a:effectLst>
                  <a:outerShdw blurRad="38100" dist="38100" dir="2700000" algn="tl">
                    <a:srgbClr val="000000">
                      <a:alpha val="43137"/>
                    </a:srgbClr>
                  </a:outerShdw>
                </a:effectLst>
              </a:rPr>
              <a:t>Extinction of Species</a:t>
            </a:r>
          </a:p>
        </p:txBody>
      </p:sp>
      <p:sp>
        <p:nvSpPr>
          <p:cNvPr id="3" name="Segnaposto contenuto 2">
            <a:extLst>
              <a:ext uri="{FF2B5EF4-FFF2-40B4-BE49-F238E27FC236}">
                <a16:creationId xmlns:a16="http://schemas.microsoft.com/office/drawing/2014/main" id="{E236D261-DB05-40F8-99B1-8667258B0365}"/>
              </a:ext>
            </a:extLst>
          </p:cNvPr>
          <p:cNvSpPr>
            <a:spLocks noGrp="1"/>
          </p:cNvSpPr>
          <p:nvPr>
            <p:ph idx="1"/>
          </p:nvPr>
        </p:nvSpPr>
        <p:spPr>
          <a:xfrm>
            <a:off x="383060" y="1372540"/>
            <a:ext cx="11430000" cy="3026465"/>
          </a:xfrm>
        </p:spPr>
        <p:txBody>
          <a:bodyPr>
            <a:normAutofit/>
          </a:bodyPr>
          <a:lstStyle/>
          <a:p>
            <a:pPr algn="just"/>
            <a:r>
              <a:rPr lang="en-US" sz="2400" dirty="0"/>
              <a:t> In less than a century, the number of animals on our planet has decreased by 50%.</a:t>
            </a:r>
          </a:p>
          <a:p>
            <a:pPr algn="just"/>
            <a:r>
              <a:rPr lang="en-US" sz="2400" dirty="0"/>
              <a:t>There are approximately 600 animal species at risk of extinction beyond the over 40,000 species already listed as endangered.</a:t>
            </a:r>
          </a:p>
          <a:p>
            <a:pPr algn="just"/>
            <a:r>
              <a:rPr lang="en-US" sz="2400" dirty="0"/>
              <a:t>Biodiversity is an invaluable legacy that is vital for the sustenance of life on Earth and must be protected. Consider the role of bees in pollinating and fertilizing fruit trees; their extinction due to global warming would have severe repercussions for agriculture, leading to a scarcity of honey, fruits, vegetables, and livestock feed. This could precipitate widespread famines, threatening our very survival.</a:t>
            </a:r>
            <a:endParaRPr lang="it-IT" dirty="0"/>
          </a:p>
        </p:txBody>
      </p:sp>
      <p:pic>
        <p:nvPicPr>
          <p:cNvPr id="10" name="Immagine 9">
            <a:extLst>
              <a:ext uri="{FF2B5EF4-FFF2-40B4-BE49-F238E27FC236}">
                <a16:creationId xmlns:a16="http://schemas.microsoft.com/office/drawing/2014/main" id="{586891DE-CB21-19ED-59CD-93510E8F4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454" y="4420725"/>
            <a:ext cx="6203092" cy="2177785"/>
          </a:xfrm>
          <a:prstGeom prst="rect">
            <a:avLst/>
          </a:prstGeom>
        </p:spPr>
      </p:pic>
    </p:spTree>
    <p:extLst>
      <p:ext uri="{BB962C8B-B14F-4D97-AF65-F5344CB8AC3E}">
        <p14:creationId xmlns:p14="http://schemas.microsoft.com/office/powerpoint/2010/main" val="122839403"/>
      </p:ext>
    </p:extLst>
  </p:cSld>
  <p:clrMapOvr>
    <a:masterClrMapping/>
  </p:clrMapOvr>
  <mc:AlternateContent xmlns:mc="http://schemas.openxmlformats.org/markup-compatibility/2006" xmlns:p14="http://schemas.microsoft.com/office/powerpoint/2010/main">
    <mc:Choice Requires="p14">
      <p:transition spd="med" p14:dur="700" advTm="20651">
        <p:fade/>
      </p:transition>
    </mc:Choice>
    <mc:Fallback xmlns="">
      <p:transition spd="med" advTm="2065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8821A-111D-4613-9EBC-B32363082DD5}"/>
              </a:ext>
            </a:extLst>
          </p:cNvPr>
          <p:cNvSpPr>
            <a:spLocks noGrp="1"/>
          </p:cNvSpPr>
          <p:nvPr>
            <p:ph type="title"/>
          </p:nvPr>
        </p:nvSpPr>
        <p:spPr>
          <a:xfrm>
            <a:off x="838200" y="365125"/>
            <a:ext cx="10515600" cy="1055902"/>
          </a:xfrm>
        </p:spPr>
        <p:txBody>
          <a:bodyPr>
            <a:normAutofit fontScale="90000"/>
          </a:bodyPr>
          <a:lstStyle/>
          <a:p>
            <a:pPr algn="ctr"/>
            <a:r>
              <a:rPr lang="en-US" sz="4000" b="1" dirty="0">
                <a:solidFill>
                  <a:srgbClr val="C00000"/>
                </a:solidFill>
                <a:effectLst>
                  <a:outerShdw blurRad="38100" dist="38100" dir="2700000" algn="tl">
                    <a:srgbClr val="000000">
                      <a:alpha val="43137"/>
                    </a:srgbClr>
                  </a:outerShdw>
                </a:effectLst>
              </a:rPr>
              <a:t>The Appeals of Scientists and the Pope</a:t>
            </a:r>
            <a:br>
              <a:rPr lang="it-IT" dirty="0">
                <a:solidFill>
                  <a:srgbClr val="C00000"/>
                </a:solidFill>
              </a:rPr>
            </a:br>
            <a:endParaRPr lang="it-IT" dirty="0">
              <a:solidFill>
                <a:srgbClr val="C00000"/>
              </a:solidFill>
            </a:endParaRPr>
          </a:p>
        </p:txBody>
      </p:sp>
      <p:sp>
        <p:nvSpPr>
          <p:cNvPr id="3" name="Segnaposto contenuto 2">
            <a:extLst>
              <a:ext uri="{FF2B5EF4-FFF2-40B4-BE49-F238E27FC236}">
                <a16:creationId xmlns:a16="http://schemas.microsoft.com/office/drawing/2014/main" id="{3F348FC7-04A2-449F-B188-66BFCE8774A0}"/>
              </a:ext>
            </a:extLst>
          </p:cNvPr>
          <p:cNvSpPr>
            <a:spLocks noGrp="1"/>
          </p:cNvSpPr>
          <p:nvPr>
            <p:ph idx="1"/>
          </p:nvPr>
        </p:nvSpPr>
        <p:spPr>
          <a:xfrm>
            <a:off x="234778" y="1104900"/>
            <a:ext cx="11751276" cy="5387975"/>
          </a:xfrm>
        </p:spPr>
        <p:txBody>
          <a:bodyPr>
            <a:normAutofit/>
          </a:bodyPr>
          <a:lstStyle/>
          <a:p>
            <a:pPr algn="just"/>
            <a:r>
              <a:rPr lang="en-US" sz="2200" dirty="0"/>
              <a:t>1972 - The Club of Rome publishes "The Limits of Development," asserting that the planet has finite resources and economic development cannot continue indefinitely.</a:t>
            </a:r>
          </a:p>
          <a:p>
            <a:pPr algn="just"/>
            <a:r>
              <a:rPr lang="en-US" sz="2200" dirty="0"/>
              <a:t>1990 - The first IPCC (Intergovernmental Panel on Climate Change) report is released, followed by subsequent alarming reports every five years.</a:t>
            </a:r>
          </a:p>
          <a:p>
            <a:pPr algn="just"/>
            <a:r>
              <a:rPr lang="en-US" sz="2200" dirty="0"/>
              <a:t>1992 - The Union of Concerned Scientists issues the world's first "Warning to Humanity," endorsed by over 1,400 scientists, including many Nobel laureates. The document states that human activities are destroying ecosystems, propelling humanity toward an unprecedented global crisis.</a:t>
            </a:r>
          </a:p>
          <a:p>
            <a:pPr algn="just"/>
            <a:r>
              <a:rPr lang="en-US" sz="2200" dirty="0"/>
              <a:t>2015 - Pope Francis's encyclical "</a:t>
            </a:r>
            <a:r>
              <a:rPr lang="en-US" sz="2200" dirty="0" err="1"/>
              <a:t>Laudato</a:t>
            </a:r>
            <a:r>
              <a:rPr lang="en-US" sz="2200" dirty="0"/>
              <a:t> Si'" advocating for environmental respect is published.</a:t>
            </a:r>
          </a:p>
          <a:p>
            <a:pPr algn="just"/>
            <a:r>
              <a:rPr lang="en-US" sz="2200" dirty="0"/>
              <a:t>2017 - More than 15,000 scientists from 184 countries issue a second warning, claiming "we are close to doing irreversible damage to Planet Earth."</a:t>
            </a:r>
          </a:p>
          <a:p>
            <a:pPr algn="just"/>
            <a:r>
              <a:rPr lang="en-US" sz="2200" dirty="0"/>
              <a:t>2023 - Pope Francis publishes the apostolic exhortation "Laudate Deum" addressing climate change.</a:t>
            </a:r>
          </a:p>
          <a:p>
            <a:pPr marL="0" indent="0" algn="just">
              <a:buNone/>
            </a:pPr>
            <a:r>
              <a:rPr lang="en-US" sz="2200" b="1" dirty="0"/>
              <a:t>Unfortunately, these appeals have largely gone unheard or have been underestimated by politicians.</a:t>
            </a:r>
            <a:endParaRPr lang="it-IT" sz="2600" b="1" dirty="0"/>
          </a:p>
          <a:p>
            <a:pPr marL="0" indent="0">
              <a:buNone/>
            </a:pPr>
            <a:endParaRPr lang="it-IT" sz="2600" dirty="0"/>
          </a:p>
          <a:p>
            <a:endParaRPr lang="it-IT" dirty="0"/>
          </a:p>
        </p:txBody>
      </p:sp>
    </p:spTree>
    <p:extLst>
      <p:ext uri="{BB962C8B-B14F-4D97-AF65-F5344CB8AC3E}">
        <p14:creationId xmlns:p14="http://schemas.microsoft.com/office/powerpoint/2010/main" val="3166683234"/>
      </p:ext>
    </p:extLst>
  </p:cSld>
  <p:clrMapOvr>
    <a:masterClrMapping/>
  </p:clrMapOvr>
  <mc:AlternateContent xmlns:mc="http://schemas.openxmlformats.org/markup-compatibility/2006" xmlns:p14="http://schemas.microsoft.com/office/powerpoint/2010/main">
    <mc:Choice Requires="p14">
      <p:transition spd="med" p14:dur="700" advTm="35515">
        <p:fade/>
      </p:transition>
    </mc:Choice>
    <mc:Fallback xmlns="">
      <p:transition spd="med" advTm="35515">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2D9856-1468-4705-983C-6C86213C85E3}"/>
              </a:ext>
            </a:extLst>
          </p:cNvPr>
          <p:cNvSpPr>
            <a:spLocks noGrp="1"/>
          </p:cNvSpPr>
          <p:nvPr>
            <p:ph type="title"/>
          </p:nvPr>
        </p:nvSpPr>
        <p:spPr>
          <a:xfrm>
            <a:off x="838200" y="308920"/>
            <a:ext cx="10515600" cy="1325563"/>
          </a:xfrm>
        </p:spPr>
        <p:txBody>
          <a:bodyPr/>
          <a:lstStyle/>
          <a:p>
            <a:pPr algn="ctr"/>
            <a:r>
              <a:rPr lang="it-IT" sz="3600" b="1" dirty="0" err="1">
                <a:solidFill>
                  <a:srgbClr val="C00000"/>
                </a:solidFill>
                <a:effectLst>
                  <a:outerShdw blurRad="38100" dist="38100" dir="2700000" algn="tl">
                    <a:srgbClr val="000000">
                      <a:alpha val="43137"/>
                    </a:srgbClr>
                  </a:outerShdw>
                </a:effectLst>
              </a:rPr>
              <a:t>What</a:t>
            </a:r>
            <a:r>
              <a:rPr lang="it-IT" sz="3600" b="1" dirty="0">
                <a:solidFill>
                  <a:srgbClr val="C00000"/>
                </a:solidFill>
                <a:effectLst>
                  <a:outerShdw blurRad="38100" dist="38100" dir="2700000" algn="tl">
                    <a:srgbClr val="000000">
                      <a:alpha val="43137"/>
                    </a:srgbClr>
                  </a:outerShdw>
                </a:effectLst>
              </a:rPr>
              <a:t> are Governments </a:t>
            </a:r>
            <a:r>
              <a:rPr lang="it-IT" sz="3600" b="1" dirty="0" err="1">
                <a:solidFill>
                  <a:srgbClr val="C00000"/>
                </a:solidFill>
                <a:effectLst>
                  <a:outerShdw blurRad="38100" dist="38100" dir="2700000" algn="tl">
                    <a:srgbClr val="000000">
                      <a:alpha val="43137"/>
                    </a:srgbClr>
                  </a:outerShdw>
                </a:effectLst>
              </a:rPr>
              <a:t>doing</a:t>
            </a:r>
            <a:br>
              <a:rPr lang="it-IT" dirty="0">
                <a:solidFill>
                  <a:srgbClr val="C00000"/>
                </a:solidFill>
              </a:rPr>
            </a:br>
            <a:endParaRPr lang="it-IT" dirty="0">
              <a:solidFill>
                <a:srgbClr val="C00000"/>
              </a:solidFill>
            </a:endParaRPr>
          </a:p>
        </p:txBody>
      </p:sp>
      <p:sp>
        <p:nvSpPr>
          <p:cNvPr id="3" name="Segnaposto contenuto 2">
            <a:extLst>
              <a:ext uri="{FF2B5EF4-FFF2-40B4-BE49-F238E27FC236}">
                <a16:creationId xmlns:a16="http://schemas.microsoft.com/office/drawing/2014/main" id="{27B63D8D-5437-444C-B75E-2DF337D98342}"/>
              </a:ext>
            </a:extLst>
          </p:cNvPr>
          <p:cNvSpPr>
            <a:spLocks noGrp="1"/>
          </p:cNvSpPr>
          <p:nvPr>
            <p:ph idx="1"/>
          </p:nvPr>
        </p:nvSpPr>
        <p:spPr>
          <a:xfrm>
            <a:off x="927100" y="1305159"/>
            <a:ext cx="10515600" cy="5243921"/>
          </a:xfrm>
        </p:spPr>
        <p:txBody>
          <a:bodyPr>
            <a:normAutofit/>
          </a:bodyPr>
          <a:lstStyle/>
          <a:p>
            <a:pPr algn="just"/>
            <a:r>
              <a:rPr lang="en-US" sz="2400" dirty="0"/>
              <a:t> 1992 - The Treaty of Rio did not establish mandatory limits for greenhouse gas emissions for individual nations, but it did require signatories to convene in special annual conferences (Conference of the Parties, COP) to sign agreements aimed at reducing CO2 emissions.</a:t>
            </a:r>
          </a:p>
          <a:p>
            <a:pPr algn="just"/>
            <a:r>
              <a:rPr lang="en-US" sz="2400" dirty="0"/>
              <a:t>1997 - The Kyoto Protocol's declared objective was "to achieve the stabilization of greenhouse gas concentrations in the atmosphere at a level that would prevent dangerous anthropogenic interference with the climate system."</a:t>
            </a:r>
          </a:p>
          <a:p>
            <a:pPr algn="just"/>
            <a:r>
              <a:rPr lang="en-US" sz="2400" dirty="0"/>
              <a:t>2015 - At the Paris Climate Conference, states set the ambitious target of limiting the global temperature increase to within 1.5 degrees Celsius.</a:t>
            </a:r>
          </a:p>
          <a:p>
            <a:pPr algn="just"/>
            <a:r>
              <a:rPr lang="en-US" sz="2400" dirty="0"/>
              <a:t>Since then, the COP conferences have been held almost every year. COP27 took place in Sharm el-Sheikh in 2022, but only limited progress has been made. Numerous declarations of intent were not honored, and many commitments were made but were not legally binding.</a:t>
            </a:r>
            <a:endParaRPr lang="it-IT" sz="2400" dirty="0"/>
          </a:p>
        </p:txBody>
      </p:sp>
    </p:spTree>
    <p:extLst>
      <p:ext uri="{BB962C8B-B14F-4D97-AF65-F5344CB8AC3E}">
        <p14:creationId xmlns:p14="http://schemas.microsoft.com/office/powerpoint/2010/main" val="1572509057"/>
      </p:ext>
    </p:extLst>
  </p:cSld>
  <p:clrMapOvr>
    <a:masterClrMapping/>
  </p:clrMapOvr>
  <mc:AlternateContent xmlns:mc="http://schemas.openxmlformats.org/markup-compatibility/2006" xmlns:p14="http://schemas.microsoft.com/office/powerpoint/2010/main">
    <mc:Choice Requires="p14">
      <p:transition spd="med" p14:dur="700" advTm="28549">
        <p:fade/>
      </p:transition>
    </mc:Choice>
    <mc:Fallback xmlns="">
      <p:transition spd="med" advTm="2854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CFBBBD-BD5A-4964-B9ED-24ACDF6B7B2A}"/>
              </a:ext>
            </a:extLst>
          </p:cNvPr>
          <p:cNvSpPr>
            <a:spLocks noGrp="1"/>
          </p:cNvSpPr>
          <p:nvPr>
            <p:ph type="title"/>
          </p:nvPr>
        </p:nvSpPr>
        <p:spPr>
          <a:xfrm>
            <a:off x="838200" y="-130175"/>
            <a:ext cx="10515600" cy="1325563"/>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Governments Are NOT Doing</a:t>
            </a:r>
          </a:p>
        </p:txBody>
      </p:sp>
      <p:sp>
        <p:nvSpPr>
          <p:cNvPr id="3" name="Segnaposto contenuto 2">
            <a:extLst>
              <a:ext uri="{FF2B5EF4-FFF2-40B4-BE49-F238E27FC236}">
                <a16:creationId xmlns:a16="http://schemas.microsoft.com/office/drawing/2014/main" id="{2091B5FA-0864-4AE9-A31B-0259E86E2E7C}"/>
              </a:ext>
            </a:extLst>
          </p:cNvPr>
          <p:cNvSpPr>
            <a:spLocks noGrp="1"/>
          </p:cNvSpPr>
          <p:nvPr>
            <p:ph idx="1"/>
          </p:nvPr>
        </p:nvSpPr>
        <p:spPr>
          <a:xfrm>
            <a:off x="723900" y="914311"/>
            <a:ext cx="10795000" cy="5730876"/>
          </a:xfrm>
        </p:spPr>
        <p:txBody>
          <a:bodyPr>
            <a:normAutofit lnSpcReduction="10000"/>
          </a:bodyPr>
          <a:lstStyle/>
          <a:p>
            <a:pPr marL="0" indent="0" algn="just">
              <a:buNone/>
            </a:pPr>
            <a:r>
              <a:rPr lang="en-US" sz="2400" dirty="0"/>
              <a:t>Eight years after the signing of the Paris Agreement, the situation is far from optimistic.</a:t>
            </a:r>
          </a:p>
          <a:p>
            <a:pPr marL="0" indent="0" algn="just">
              <a:buNone/>
            </a:pPr>
            <a:r>
              <a:rPr lang="en-US" sz="2400" dirty="0"/>
              <a:t>The core issue is that the commitments made are voluntary; there is no binding obligation. Thus, the Paris Agreement often stands as a testament to good intentions rather than enforceable action.</a:t>
            </a:r>
          </a:p>
          <a:p>
            <a:pPr marL="0" indent="0" algn="just">
              <a:buNone/>
            </a:pPr>
            <a:r>
              <a:rPr lang="en-US" sz="2400" dirty="0"/>
              <a:t>Only 16 out of the 197 countries that signed the Paris Agreement have formulated a national climate action plan robust enough to fulfill their commitments.</a:t>
            </a:r>
          </a:p>
          <a:p>
            <a:pPr marL="0" indent="0" algn="just">
              <a:buNone/>
            </a:pPr>
            <a:r>
              <a:rPr lang="en-US" sz="2400" dirty="0"/>
              <a:t>The coal industry wields considerable influence on a global scale, and the aim of gradually decarbonizing the economy is hindered by the substantial investments required.</a:t>
            </a:r>
          </a:p>
          <a:p>
            <a:pPr marL="0" indent="0" algn="just">
              <a:buNone/>
            </a:pPr>
            <a:r>
              <a:rPr lang="en-US" sz="2400" dirty="0"/>
              <a:t>Politicians, regrettably, tend to focus on securing as many votes as possible in upcoming elections, overlooking long-term consequences. The predominant discourse revolves around GDP and growth, which are expected to rise annually, ignoring the fact that perpetual growth is unsustainable due to finite resources and is akin to the nature of tumors.</a:t>
            </a:r>
          </a:p>
          <a:p>
            <a:pPr marL="0" indent="0" algn="just">
              <a:buNone/>
            </a:pPr>
            <a:r>
              <a:rPr lang="en-US" sz="2400" b="1" dirty="0">
                <a:solidFill>
                  <a:srgbClr val="FF0000"/>
                </a:solidFill>
              </a:rPr>
              <a:t>“We cannot solve our problems with the same thinking we used when we created them.” - Albert Einstein</a:t>
            </a:r>
            <a:endParaRPr lang="it-IT" b="1" dirty="0">
              <a:solidFill>
                <a:srgbClr val="FF0000"/>
              </a:solidFill>
            </a:endParaRPr>
          </a:p>
        </p:txBody>
      </p:sp>
    </p:spTree>
    <p:extLst>
      <p:ext uri="{BB962C8B-B14F-4D97-AF65-F5344CB8AC3E}">
        <p14:creationId xmlns:p14="http://schemas.microsoft.com/office/powerpoint/2010/main" val="4166075992"/>
      </p:ext>
    </p:extLst>
  </p:cSld>
  <p:clrMapOvr>
    <a:masterClrMapping/>
  </p:clrMapOvr>
  <mc:AlternateContent xmlns:mc="http://schemas.openxmlformats.org/markup-compatibility/2006" xmlns:p14="http://schemas.microsoft.com/office/powerpoint/2010/main">
    <mc:Choice Requires="p14">
      <p:transition spd="med" p14:dur="700" advTm="35651">
        <p:fade/>
      </p:transition>
    </mc:Choice>
    <mc:Fallback xmlns="">
      <p:transition spd="med" advTm="35651">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AF5471-582A-45F5-AA25-62790CE63A9F}"/>
              </a:ext>
            </a:extLst>
          </p:cNvPr>
          <p:cNvSpPr>
            <a:spLocks noGrp="1"/>
          </p:cNvSpPr>
          <p:nvPr>
            <p:ph type="title"/>
          </p:nvPr>
        </p:nvSpPr>
        <p:spPr>
          <a:xfrm>
            <a:off x="838200" y="209549"/>
            <a:ext cx="10515600" cy="1427722"/>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p>
        </p:txBody>
      </p:sp>
      <p:sp>
        <p:nvSpPr>
          <p:cNvPr id="3" name="Segnaposto contenuto 2">
            <a:extLst>
              <a:ext uri="{FF2B5EF4-FFF2-40B4-BE49-F238E27FC236}">
                <a16:creationId xmlns:a16="http://schemas.microsoft.com/office/drawing/2014/main" id="{D6D12D6B-1FDB-4B70-912D-D4FC46419339}"/>
              </a:ext>
            </a:extLst>
          </p:cNvPr>
          <p:cNvSpPr>
            <a:spLocks noGrp="1"/>
          </p:cNvSpPr>
          <p:nvPr>
            <p:ph idx="1"/>
          </p:nvPr>
        </p:nvSpPr>
        <p:spPr>
          <a:xfrm>
            <a:off x="838200" y="1637271"/>
            <a:ext cx="10731500" cy="4553464"/>
          </a:xfrm>
        </p:spPr>
        <p:txBody>
          <a:bodyPr>
            <a:normAutofit/>
          </a:bodyPr>
          <a:lstStyle/>
          <a:p>
            <a:pPr marL="0" indent="0" algn="just">
              <a:buNone/>
            </a:pPr>
            <a:r>
              <a:rPr lang="en-US" sz="2400" dirty="0"/>
              <a:t>There are many indications that, unfortunately, global warming is progressing much faster than expected and will be much more severe than you think.</a:t>
            </a:r>
          </a:p>
          <a:p>
            <a:pPr marL="0" indent="0" algn="just">
              <a:buNone/>
            </a:pPr>
            <a:r>
              <a:rPr lang="en-US" sz="2400" dirty="0"/>
              <a:t>This is particularly due to:</a:t>
            </a:r>
          </a:p>
          <a:p>
            <a:pPr algn="just"/>
            <a:r>
              <a:rPr lang="en-US" sz="2400" dirty="0"/>
              <a:t>The inadequacy and inefficiency of policies that fail to address long-term issues.</a:t>
            </a:r>
          </a:p>
          <a:p>
            <a:pPr algn="just"/>
            <a:r>
              <a:rPr lang="en-US" sz="2400" dirty="0"/>
              <a:t>The individual selfishness and resistance to change by the vast majority of people.</a:t>
            </a:r>
          </a:p>
          <a:p>
            <a:pPr algn="just"/>
            <a:r>
              <a:rPr lang="en-US" sz="2400" dirty="0"/>
              <a:t>National interests taking precedence over global concerns.</a:t>
            </a:r>
          </a:p>
          <a:p>
            <a:pPr algn="just"/>
            <a:r>
              <a:rPr lang="en-US" sz="2400" dirty="0"/>
              <a:t>Positive feedback loops that exacerbate the amount of greenhouse gases emitted into the atmosphere.</a:t>
            </a:r>
            <a:endParaRPr lang="it-IT" dirty="0"/>
          </a:p>
        </p:txBody>
      </p:sp>
    </p:spTree>
    <p:extLst>
      <p:ext uri="{BB962C8B-B14F-4D97-AF65-F5344CB8AC3E}">
        <p14:creationId xmlns:p14="http://schemas.microsoft.com/office/powerpoint/2010/main" val="1093708001"/>
      </p:ext>
    </p:extLst>
  </p:cSld>
  <p:clrMapOvr>
    <a:masterClrMapping/>
  </p:clrMapOvr>
  <mc:AlternateContent xmlns:mc="http://schemas.openxmlformats.org/markup-compatibility/2006" xmlns:p14="http://schemas.microsoft.com/office/powerpoint/2010/main">
    <mc:Choice Requires="p14">
      <p:transition spd="med" p14:dur="700" advTm="17772">
        <p:fade/>
      </p:transition>
    </mc:Choice>
    <mc:Fallback xmlns="">
      <p:transition spd="med" advTm="17772">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4BDDED-C7F9-4918-8CF6-339F0ADC842A}"/>
              </a:ext>
            </a:extLst>
          </p:cNvPr>
          <p:cNvSpPr>
            <a:spLocks noGrp="1"/>
          </p:cNvSpPr>
          <p:nvPr>
            <p:ph type="title"/>
          </p:nvPr>
        </p:nvSpPr>
        <p:spPr>
          <a:xfrm>
            <a:off x="838200" y="9525"/>
            <a:ext cx="10515600" cy="1325563"/>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687E874B-64F4-406A-A27E-814D7526F74A}"/>
              </a:ext>
            </a:extLst>
          </p:cNvPr>
          <p:cNvSpPr>
            <a:spLocks noGrp="1"/>
          </p:cNvSpPr>
          <p:nvPr>
            <p:ph idx="1"/>
          </p:nvPr>
        </p:nvSpPr>
        <p:spPr>
          <a:xfrm>
            <a:off x="998840" y="1075035"/>
            <a:ext cx="10515600" cy="5436973"/>
          </a:xfrm>
        </p:spPr>
        <p:txBody>
          <a:bodyPr>
            <a:normAutofit/>
          </a:bodyPr>
          <a:lstStyle/>
          <a:p>
            <a:pPr marL="0" indent="0" algn="just">
              <a:buNone/>
            </a:pPr>
            <a:r>
              <a:rPr lang="en-US" sz="2200" dirty="0"/>
              <a:t>Scientists have set 2030 as the deadline by which it would still be possible to limit the increase in global average temperature to 1.5 degrees Celsius above pre-industrial levels. If this threshold is exceeded, positive feedback loops will make it impossible to halt the heating process, even if we were to magically eliminate all emissions. Unfortunately, these feedbacks are accelerating the phenomenon.</a:t>
            </a:r>
          </a:p>
          <a:p>
            <a:pPr marL="0" indent="0" algn="just">
              <a:buNone/>
            </a:pPr>
            <a:r>
              <a:rPr lang="en-US" sz="2200" dirty="0"/>
              <a:t>Let’s examine in detail what this entails:</a:t>
            </a:r>
          </a:p>
          <a:p>
            <a:pPr algn="just"/>
            <a:r>
              <a:rPr lang="en-US" sz="2200" dirty="0"/>
              <a:t>    Melting of ice and ice caps</a:t>
            </a:r>
          </a:p>
          <a:p>
            <a:pPr algn="just"/>
            <a:r>
              <a:rPr lang="en-US" sz="2200" dirty="0"/>
              <a:t>    Thawing of the permafrost</a:t>
            </a:r>
          </a:p>
          <a:p>
            <a:pPr algn="just"/>
            <a:r>
              <a:rPr lang="en-US" sz="2200" dirty="0"/>
              <a:t>    Ocean heating, acidification, and desalination</a:t>
            </a:r>
          </a:p>
          <a:p>
            <a:pPr algn="just"/>
            <a:r>
              <a:rPr lang="en-US" sz="2200" dirty="0"/>
              <a:t>    Release of methane hydrates from the ocean floor</a:t>
            </a:r>
          </a:p>
          <a:p>
            <a:pPr algn="just"/>
            <a:r>
              <a:rPr lang="en-US" sz="2200" dirty="0"/>
              <a:t>    Increase of water vapor in the atmosphere</a:t>
            </a:r>
          </a:p>
          <a:p>
            <a:pPr algn="just"/>
            <a:r>
              <a:rPr lang="en-US" sz="2200" dirty="0"/>
              <a:t>    Widespread fires</a:t>
            </a:r>
          </a:p>
          <a:p>
            <a:pPr algn="just"/>
            <a:r>
              <a:rPr lang="en-US" sz="2200" dirty="0"/>
              <a:t>    Thickening of the leaves</a:t>
            </a:r>
            <a:endParaRPr lang="it-IT" sz="2200" dirty="0"/>
          </a:p>
        </p:txBody>
      </p:sp>
    </p:spTree>
    <p:extLst>
      <p:ext uri="{BB962C8B-B14F-4D97-AF65-F5344CB8AC3E}">
        <p14:creationId xmlns:p14="http://schemas.microsoft.com/office/powerpoint/2010/main" val="1240027557"/>
      </p:ext>
    </p:extLst>
  </p:cSld>
  <p:clrMapOvr>
    <a:masterClrMapping/>
  </p:clrMapOvr>
  <mc:AlternateContent xmlns:mc="http://schemas.openxmlformats.org/markup-compatibility/2006" xmlns:p14="http://schemas.microsoft.com/office/powerpoint/2010/main">
    <mc:Choice Requires="p14">
      <p:transition spd="med" p14:dur="700" advTm="22099">
        <p:fade/>
      </p:transition>
    </mc:Choice>
    <mc:Fallback xmlns="">
      <p:transition spd="med" advTm="22099">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A05A3B-B26B-4AE9-BF0B-DC16F83ECB1A}"/>
              </a:ext>
            </a:extLst>
          </p:cNvPr>
          <p:cNvSpPr>
            <a:spLocks noGrp="1"/>
          </p:cNvSpPr>
          <p:nvPr>
            <p:ph type="title"/>
          </p:nvPr>
        </p:nvSpPr>
        <p:spPr>
          <a:xfrm>
            <a:off x="838200" y="5555"/>
            <a:ext cx="10515600" cy="1325563"/>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88AE371F-363F-4AAA-A643-5FFD64867F87}"/>
              </a:ext>
            </a:extLst>
          </p:cNvPr>
          <p:cNvSpPr>
            <a:spLocks noGrp="1"/>
          </p:cNvSpPr>
          <p:nvPr>
            <p:ph idx="1"/>
          </p:nvPr>
        </p:nvSpPr>
        <p:spPr>
          <a:xfrm>
            <a:off x="897924" y="1788361"/>
            <a:ext cx="4900612" cy="3898899"/>
          </a:xfrm>
        </p:spPr>
        <p:txBody>
          <a:bodyPr>
            <a:normAutofit fontScale="92500" lnSpcReduction="10000"/>
          </a:bodyPr>
          <a:lstStyle/>
          <a:p>
            <a:pPr marL="0" indent="0">
              <a:buNone/>
            </a:pPr>
            <a:r>
              <a:rPr lang="en-US" sz="2200" u="sng" dirty="0"/>
              <a:t>Melting of ice </a:t>
            </a:r>
          </a:p>
          <a:p>
            <a:pPr marL="0" indent="0">
              <a:buNone/>
            </a:pPr>
            <a:r>
              <a:rPr lang="en-US" sz="2200" u="sng" dirty="0"/>
              <a:t>and polar ice caps</a:t>
            </a:r>
          </a:p>
          <a:p>
            <a:pPr marL="0" indent="0">
              <a:buNone/>
            </a:pPr>
            <a:endParaRPr lang="en-US" sz="2200" u="sng" dirty="0"/>
          </a:p>
          <a:p>
            <a:pPr marL="0" indent="0">
              <a:buNone/>
            </a:pPr>
            <a:r>
              <a:rPr lang="en-US" sz="2200" dirty="0"/>
              <a:t>The melting of ice, including polar ice caps, has significant implications for global temperatures. Snow and ice reflect a high amount of sunlight, whereas the darker soil absorbs more heat. When the ice completely melts and leaves the ground exposed, the soil temperature increases significantly. This, in turn, accelerates the melting of the remaining ice, creating a feedback loop that contributes to an overall rise in global temperatures.</a:t>
            </a:r>
            <a:endParaRPr lang="it-IT" sz="2000" dirty="0">
              <a:solidFill>
                <a:srgbClr val="800000"/>
              </a:solidFill>
            </a:endParaRPr>
          </a:p>
          <a:p>
            <a:endParaRPr lang="it-IT" dirty="0"/>
          </a:p>
        </p:txBody>
      </p:sp>
      <p:graphicFrame>
        <p:nvGraphicFramePr>
          <p:cNvPr id="9" name="Oggetto 8">
            <a:extLst>
              <a:ext uri="{FF2B5EF4-FFF2-40B4-BE49-F238E27FC236}">
                <a16:creationId xmlns:a16="http://schemas.microsoft.com/office/drawing/2014/main" id="{5AF8C3E9-BDAE-4D99-B1ED-8740801652E7}"/>
              </a:ext>
            </a:extLst>
          </p:cNvPr>
          <p:cNvGraphicFramePr>
            <a:graphicFrameLocks noChangeAspect="1"/>
          </p:cNvGraphicFramePr>
          <p:nvPr>
            <p:extLst>
              <p:ext uri="{D42A27DB-BD31-4B8C-83A1-F6EECF244321}">
                <p14:modId xmlns:p14="http://schemas.microsoft.com/office/powerpoint/2010/main" val="563103094"/>
              </p:ext>
            </p:extLst>
          </p:nvPr>
        </p:nvGraphicFramePr>
        <p:xfrm>
          <a:off x="5890545" y="1819959"/>
          <a:ext cx="5463255" cy="3687420"/>
        </p:xfrm>
        <a:graphic>
          <a:graphicData uri="http://schemas.openxmlformats.org/presentationml/2006/ole">
            <mc:AlternateContent xmlns:mc="http://schemas.openxmlformats.org/markup-compatibility/2006">
              <mc:Choice xmlns:v="urn:schemas-microsoft-com:vml" Requires="v">
                <p:oleObj name="Image" r:id="rId2" imgW="10158480" imgH="6856920" progId="Photoshop.Image.13">
                  <p:embed/>
                </p:oleObj>
              </mc:Choice>
              <mc:Fallback>
                <p:oleObj name="Image" r:id="rId2" imgW="10158480" imgH="6856920" progId="Photoshop.Image.13">
                  <p:embed/>
                  <p:pic>
                    <p:nvPicPr>
                      <p:cNvPr id="0" name=""/>
                      <p:cNvPicPr/>
                      <p:nvPr/>
                    </p:nvPicPr>
                    <p:blipFill>
                      <a:blip r:embed="rId3"/>
                      <a:stretch>
                        <a:fillRect/>
                      </a:stretch>
                    </p:blipFill>
                    <p:spPr>
                      <a:xfrm>
                        <a:off x="5890545" y="1819959"/>
                        <a:ext cx="5463255" cy="3687420"/>
                      </a:xfrm>
                      <a:prstGeom prst="rect">
                        <a:avLst/>
                      </a:prstGeom>
                    </p:spPr>
                  </p:pic>
                </p:oleObj>
              </mc:Fallback>
            </mc:AlternateContent>
          </a:graphicData>
        </a:graphic>
      </p:graphicFrame>
    </p:spTree>
    <p:extLst>
      <p:ext uri="{BB962C8B-B14F-4D97-AF65-F5344CB8AC3E}">
        <p14:creationId xmlns:p14="http://schemas.microsoft.com/office/powerpoint/2010/main" val="2281131997"/>
      </p:ext>
    </p:extLst>
  </p:cSld>
  <p:clrMapOvr>
    <a:masterClrMapping/>
  </p:clrMapOvr>
  <mc:AlternateContent xmlns:mc="http://schemas.openxmlformats.org/markup-compatibility/2006" xmlns:p14="http://schemas.microsoft.com/office/powerpoint/2010/main">
    <mc:Choice Requires="p14">
      <p:transition spd="med" p14:dur="700" advTm="12946">
        <p:fade/>
      </p:transition>
    </mc:Choice>
    <mc:Fallback xmlns="">
      <p:transition spd="med" advTm="12946">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647700" y="1528625"/>
            <a:ext cx="6272084" cy="4127500"/>
          </a:xfrm>
        </p:spPr>
        <p:txBody>
          <a:bodyPr>
            <a:noAutofit/>
          </a:bodyPr>
          <a:lstStyle/>
          <a:p>
            <a:pPr marL="0" indent="0">
              <a:buNone/>
            </a:pPr>
            <a:r>
              <a:rPr lang="en-US" sz="2200" u="sng" dirty="0"/>
              <a:t>Melting of the Permafrost</a:t>
            </a:r>
          </a:p>
          <a:p>
            <a:pPr marL="0" indent="0">
              <a:buNone/>
            </a:pPr>
            <a:r>
              <a:rPr lang="en-US" sz="2200" dirty="0"/>
              <a:t>Permafrost refers to ground that remains frozen year-round, extending deep below the surface. Spanning approximately 19 million square kilometers, it covers about 24 percent of the Earth's northern hemisphere. This frozen soil is rich in methane, a potent greenhouse gas which is estimated to have 20 to 30 times the impact on global warming compared to carbon dioxide. As temperatures rise, permafrost thaws, leading to the decomposition of organic material. This process releases methane (CH₄) and carbon dioxide (CO₂) into the atmosphere, further exacerbating the warming effect.</a:t>
            </a:r>
            <a:endParaRPr lang="it-IT" sz="2200" dirty="0"/>
          </a:p>
        </p:txBody>
      </p:sp>
      <p:pic>
        <p:nvPicPr>
          <p:cNvPr id="6" name="Immagine 5">
            <a:extLst>
              <a:ext uri="{FF2B5EF4-FFF2-40B4-BE49-F238E27FC236}">
                <a16:creationId xmlns:a16="http://schemas.microsoft.com/office/drawing/2014/main" id="{3F2A8C5D-3297-498F-B233-CFBBF0F2C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1449" y="2133508"/>
            <a:ext cx="4312851" cy="2954198"/>
          </a:xfrm>
          <a:prstGeom prst="rect">
            <a:avLst/>
          </a:prstGeom>
        </p:spPr>
      </p:pic>
    </p:spTree>
    <p:extLst>
      <p:ext uri="{BB962C8B-B14F-4D97-AF65-F5344CB8AC3E}">
        <p14:creationId xmlns:p14="http://schemas.microsoft.com/office/powerpoint/2010/main" val="2423279471"/>
      </p:ext>
    </p:extLst>
  </p:cSld>
  <p:clrMapOvr>
    <a:masterClrMapping/>
  </p:clrMapOvr>
  <mc:AlternateContent xmlns:mc="http://schemas.openxmlformats.org/markup-compatibility/2006" xmlns:p14="http://schemas.microsoft.com/office/powerpoint/2010/main">
    <mc:Choice Requires="p14">
      <p:transition spd="med" p14:dur="700" advTm="17901">
        <p:fade/>
      </p:transition>
    </mc:Choice>
    <mc:Fallback xmlns="">
      <p:transition spd="med" advTm="17901">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609600" y="1271757"/>
            <a:ext cx="4051300" cy="4988052"/>
          </a:xfrm>
        </p:spPr>
        <p:txBody>
          <a:bodyPr>
            <a:normAutofit lnSpcReduction="10000"/>
          </a:bodyPr>
          <a:lstStyle/>
          <a:p>
            <a:pPr marL="0" indent="0">
              <a:buNone/>
            </a:pPr>
            <a:r>
              <a:rPr lang="en-US" sz="2400" u="sng" dirty="0"/>
              <a:t>Warming of the oceans</a:t>
            </a:r>
          </a:p>
          <a:p>
            <a:pPr marL="0" indent="0">
              <a:buNone/>
            </a:pPr>
            <a:r>
              <a:rPr lang="en-US" sz="2400" dirty="0"/>
              <a:t>The oceans act as a major heat sink, absorbing about 90% of the excess heat generated by global warming, which leads to an increase in their temperatures. As water warms, its ability to dissolve CO2 diminishes, resulting in more CO2 being released back into the atmosphere. This release further amplifies global CO2 levels, creating a feedback loop that intensifies the effects of global warming.</a:t>
            </a:r>
            <a:endParaRPr lang="it-IT" dirty="0">
              <a:solidFill>
                <a:srgbClr val="800000"/>
              </a:solidFill>
            </a:endParaRPr>
          </a:p>
        </p:txBody>
      </p:sp>
      <p:pic>
        <p:nvPicPr>
          <p:cNvPr id="8" name="Immagine 7">
            <a:extLst>
              <a:ext uri="{FF2B5EF4-FFF2-40B4-BE49-F238E27FC236}">
                <a16:creationId xmlns:a16="http://schemas.microsoft.com/office/drawing/2014/main" id="{1F6971BB-822D-40E0-A45C-B924C4248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097" y="1407904"/>
            <a:ext cx="6568403" cy="4294396"/>
          </a:xfrm>
          <a:prstGeom prst="rect">
            <a:avLst/>
          </a:prstGeom>
        </p:spPr>
      </p:pic>
    </p:spTree>
    <p:extLst>
      <p:ext uri="{BB962C8B-B14F-4D97-AF65-F5344CB8AC3E}">
        <p14:creationId xmlns:p14="http://schemas.microsoft.com/office/powerpoint/2010/main" val="2731306057"/>
      </p:ext>
    </p:extLst>
  </p:cSld>
  <p:clrMapOvr>
    <a:masterClrMapping/>
  </p:clrMapOvr>
  <mc:AlternateContent xmlns:mc="http://schemas.openxmlformats.org/markup-compatibility/2006" xmlns:p14="http://schemas.microsoft.com/office/powerpoint/2010/main">
    <mc:Choice Requires="p14">
      <p:transition spd="med" p14:dur="700" advTm="21339">
        <p:fade/>
      </p:transition>
    </mc:Choice>
    <mc:Fallback xmlns="">
      <p:transition spd="med" advTm="21339">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965200" y="1801345"/>
            <a:ext cx="6604000" cy="5486400"/>
          </a:xfrm>
        </p:spPr>
        <p:txBody>
          <a:bodyPr>
            <a:normAutofit/>
          </a:bodyPr>
          <a:lstStyle/>
          <a:p>
            <a:pPr marL="0" indent="0">
              <a:buNone/>
            </a:pPr>
            <a:r>
              <a:rPr lang="en-US" sz="2400" u="sng" dirty="0"/>
              <a:t>Acidification of the oceans</a:t>
            </a:r>
          </a:p>
          <a:p>
            <a:pPr marL="0" indent="0">
              <a:buNone/>
            </a:pPr>
            <a:r>
              <a:rPr lang="en-US" sz="2400" dirty="0"/>
              <a:t>Rising levels of atmospheric carbon dioxide not only contribute to global temperature increases but also disrupt marine ecosystems. This disruption includes coral bleaching, which can lead to coral mortality. The oceans absorb about a quarter of all CO2 released into the atmosphere annually, which, when dissolved in seawater, forms carbonic acid. Since 1800, the acidity of the oceans has risen by 30%, negatively impacting their capacity to sequester CO2.</a:t>
            </a:r>
            <a:endParaRPr lang="it-IT" dirty="0">
              <a:solidFill>
                <a:srgbClr val="800000"/>
              </a:solidFill>
            </a:endParaRPr>
          </a:p>
        </p:txBody>
      </p:sp>
      <p:pic>
        <p:nvPicPr>
          <p:cNvPr id="5" name="Immagine 4">
            <a:extLst>
              <a:ext uri="{FF2B5EF4-FFF2-40B4-BE49-F238E27FC236}">
                <a16:creationId xmlns:a16="http://schemas.microsoft.com/office/drawing/2014/main" id="{1E8D23AF-BF4F-4B4F-920E-F0A792304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314" y="4064000"/>
            <a:ext cx="3423486" cy="1955800"/>
          </a:xfrm>
          <a:prstGeom prst="rect">
            <a:avLst/>
          </a:prstGeom>
        </p:spPr>
      </p:pic>
      <p:pic>
        <p:nvPicPr>
          <p:cNvPr id="10" name="Immagine 9">
            <a:extLst>
              <a:ext uri="{FF2B5EF4-FFF2-40B4-BE49-F238E27FC236}">
                <a16:creationId xmlns:a16="http://schemas.microsoft.com/office/drawing/2014/main" id="{9B8992FB-64ED-41C3-A2D6-32668ED39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3314" y="1917554"/>
            <a:ext cx="3423486" cy="1638592"/>
          </a:xfrm>
          <a:prstGeom prst="rect">
            <a:avLst/>
          </a:prstGeom>
        </p:spPr>
      </p:pic>
    </p:spTree>
    <p:extLst>
      <p:ext uri="{BB962C8B-B14F-4D97-AF65-F5344CB8AC3E}">
        <p14:creationId xmlns:p14="http://schemas.microsoft.com/office/powerpoint/2010/main" val="2348130359"/>
      </p:ext>
    </p:extLst>
  </p:cSld>
  <p:clrMapOvr>
    <a:masterClrMapping/>
  </p:clrMapOvr>
  <mc:AlternateContent xmlns:mc="http://schemas.openxmlformats.org/markup-compatibility/2006" xmlns:p14="http://schemas.microsoft.com/office/powerpoint/2010/main">
    <mc:Choice Requires="p14">
      <p:transition spd="med" p14:dur="700" advTm="13388">
        <p:fade/>
      </p:transition>
    </mc:Choice>
    <mc:Fallback xmlns="">
      <p:transition spd="med" advTm="1338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Time is About to Expire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924697" y="1122656"/>
            <a:ext cx="10515600" cy="5073651"/>
          </a:xfrm>
        </p:spPr>
        <p:txBody>
          <a:bodyPr>
            <a:normAutofit lnSpcReduction="10000"/>
          </a:bodyPr>
          <a:lstStyle/>
          <a:p>
            <a:pPr marL="0" indent="0" algn="just">
              <a:buNone/>
            </a:pPr>
            <a:endParaRPr lang="en-US" sz="2600" dirty="0"/>
          </a:p>
          <a:p>
            <a:pPr algn="just"/>
            <a:r>
              <a:rPr lang="en-US" sz="2600" dirty="0"/>
              <a:t>In 2017, more than 15,000 scientists, including many Nobel laureates, as part of the Union of Concerned Scientists (UCS), signed the second warning to humanity stating that a drastic change in the management of Earth's resources is needed to avoid the collapse of the Earth system, including human beings.</a:t>
            </a:r>
          </a:p>
          <a:p>
            <a:pPr algn="just"/>
            <a:r>
              <a:rPr lang="en-US" sz="2600" dirty="0"/>
              <a:t>Never before have so many experts come together in a heartfelt appeal to policymakers: pay attention, we are taking an irreversible path toward the self-destruction of humanity caused by climate change.</a:t>
            </a:r>
          </a:p>
          <a:p>
            <a:pPr algn="just"/>
            <a:r>
              <a:rPr lang="en-US" sz="2600" dirty="0"/>
              <a:t>After the global strike on March 15, 2019, the topic of climate change was present in all media. A week later, it was business as usual: the discussion returned to only talking about growth as if the planet could withstand infinite expansion.</a:t>
            </a:r>
          </a:p>
          <a:p>
            <a:pPr algn="just"/>
            <a:endParaRPr lang="en-US" sz="2600" dirty="0"/>
          </a:p>
        </p:txBody>
      </p:sp>
      <p:pic>
        <p:nvPicPr>
          <p:cNvPr id="4" name="Audio 3">
            <a:hlinkClick r:id="" action="ppaction://media"/>
            <a:extLst>
              <a:ext uri="{FF2B5EF4-FFF2-40B4-BE49-F238E27FC236}">
                <a16:creationId xmlns:a16="http://schemas.microsoft.com/office/drawing/2014/main" id="{191CF86A-EBB4-D1B8-BAE8-1BCD844E3F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15921434"/>
      </p:ext>
    </p:extLst>
  </p:cSld>
  <p:clrMapOvr>
    <a:masterClrMapping/>
  </p:clrMapOvr>
  <mc:AlternateContent xmlns:mc="http://schemas.openxmlformats.org/markup-compatibility/2006" xmlns:p14="http://schemas.microsoft.com/office/powerpoint/2010/main">
    <mc:Choice Requires="p14">
      <p:transition spd="med" p14:dur="700" advTm="8966">
        <p:fade/>
      </p:transition>
    </mc:Choice>
    <mc:Fallback xmlns="">
      <p:transition spd="med" advTm="8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199" y="1206500"/>
            <a:ext cx="5747951" cy="5486400"/>
          </a:xfrm>
        </p:spPr>
        <p:txBody>
          <a:bodyPr>
            <a:normAutofit/>
          </a:bodyPr>
          <a:lstStyle/>
          <a:p>
            <a:pPr marL="0" indent="0">
              <a:buNone/>
            </a:pPr>
            <a:r>
              <a:rPr lang="en-US" sz="2400" u="sng" dirty="0"/>
              <a:t>Desalination of the oceans</a:t>
            </a:r>
          </a:p>
          <a:p>
            <a:pPr marL="0" indent="0">
              <a:buNone/>
            </a:pPr>
            <a:r>
              <a:rPr lang="en-US" sz="2400" dirty="0"/>
              <a:t>The reduction in salinity, due to the intake of fresh water from melting ice, is decreasing the CO2 absorption capacity of the oceans. The Antarctic Sea absorbs as much as 40% of the carbon dioxide produced by human activities. </a:t>
            </a:r>
          </a:p>
          <a:p>
            <a:pPr marL="0" indent="0">
              <a:buNone/>
            </a:pPr>
            <a:r>
              <a:rPr lang="en-US" sz="2400" dirty="0"/>
              <a:t>This disruption threatens to compromise a delicate balance and greatly fuel the feedback mechanism.</a:t>
            </a:r>
          </a:p>
          <a:p>
            <a:pPr marL="0" indent="0">
              <a:buNone/>
            </a:pPr>
            <a:endParaRPr lang="it-IT" dirty="0">
              <a:solidFill>
                <a:srgbClr val="800000"/>
              </a:solidFill>
            </a:endParaRPr>
          </a:p>
        </p:txBody>
      </p:sp>
      <p:pic>
        <p:nvPicPr>
          <p:cNvPr id="5" name="Immagine 4">
            <a:extLst>
              <a:ext uri="{FF2B5EF4-FFF2-40B4-BE49-F238E27FC236}">
                <a16:creationId xmlns:a16="http://schemas.microsoft.com/office/drawing/2014/main" id="{495E1985-3A90-4C0C-8D08-1299A2EB0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514" y="1854197"/>
            <a:ext cx="4821386" cy="3314703"/>
          </a:xfrm>
          <a:prstGeom prst="rect">
            <a:avLst/>
          </a:prstGeom>
        </p:spPr>
      </p:pic>
    </p:spTree>
    <p:extLst>
      <p:ext uri="{BB962C8B-B14F-4D97-AF65-F5344CB8AC3E}">
        <p14:creationId xmlns:p14="http://schemas.microsoft.com/office/powerpoint/2010/main" val="2986829658"/>
      </p:ext>
    </p:extLst>
  </p:cSld>
  <p:clrMapOvr>
    <a:masterClrMapping/>
  </p:clrMapOvr>
  <mc:AlternateContent xmlns:mc="http://schemas.openxmlformats.org/markup-compatibility/2006" xmlns:p14="http://schemas.microsoft.com/office/powerpoint/2010/main">
    <mc:Choice Requires="p14">
      <p:transition spd="med" p14:dur="700" advTm="12764">
        <p:fade/>
      </p:transition>
    </mc:Choice>
    <mc:Fallback xmlns="">
      <p:transition spd="med" advTm="12764">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06500"/>
            <a:ext cx="10414000" cy="4970463"/>
          </a:xfrm>
        </p:spPr>
        <p:txBody>
          <a:bodyPr>
            <a:normAutofit/>
          </a:bodyPr>
          <a:lstStyle/>
          <a:p>
            <a:pPr marL="0" indent="0">
              <a:buNone/>
            </a:pPr>
            <a:r>
              <a:rPr lang="en-US" sz="2400" u="sng" dirty="0"/>
              <a:t>Melting of methane hydrates in the ocean floor</a:t>
            </a:r>
          </a:p>
          <a:p>
            <a:pPr marL="0" indent="0">
              <a:buNone/>
            </a:pPr>
            <a:r>
              <a:rPr lang="en-US" sz="2400" dirty="0"/>
              <a:t>One of the largest methane reservoirs on the planet is methane hydrates. They are cage compounds, that is, lattices of molecules of frozen water that incorporate methane inside them, which are created under conditions of high pressures and low temperatures. They are usually located at the bottom of the sea where the water is very cold and the pressure, due to the depth, very high.</a:t>
            </a:r>
            <a:endParaRPr lang="it-IT" sz="2400" dirty="0">
              <a:solidFill>
                <a:srgbClr val="800000"/>
              </a:solidFill>
            </a:endParaRPr>
          </a:p>
        </p:txBody>
      </p:sp>
      <p:pic>
        <p:nvPicPr>
          <p:cNvPr id="6" name="Immagine 5">
            <a:extLst>
              <a:ext uri="{FF2B5EF4-FFF2-40B4-BE49-F238E27FC236}">
                <a16:creationId xmlns:a16="http://schemas.microsoft.com/office/drawing/2014/main" id="{110066E4-C789-F44B-E2BC-B12B69DF1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0391" y="3429000"/>
            <a:ext cx="5069617" cy="3202805"/>
          </a:xfrm>
          <a:prstGeom prst="rect">
            <a:avLst/>
          </a:prstGeom>
        </p:spPr>
      </p:pic>
    </p:spTree>
    <p:extLst>
      <p:ext uri="{BB962C8B-B14F-4D97-AF65-F5344CB8AC3E}">
        <p14:creationId xmlns:p14="http://schemas.microsoft.com/office/powerpoint/2010/main" val="1969478024"/>
      </p:ext>
    </p:extLst>
  </p:cSld>
  <p:clrMapOvr>
    <a:masterClrMapping/>
  </p:clrMapOvr>
  <mc:AlternateContent xmlns:mc="http://schemas.openxmlformats.org/markup-compatibility/2006" xmlns:p14="http://schemas.microsoft.com/office/powerpoint/2010/main">
    <mc:Choice Requires="p14">
      <p:transition spd="med" p14:dur="700" advTm="11570">
        <p:fade/>
      </p:transition>
    </mc:Choice>
    <mc:Fallback xmlns="">
      <p:transition spd="med" advTm="1157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22373"/>
            <a:ext cx="10858500" cy="5148263"/>
          </a:xfrm>
        </p:spPr>
        <p:txBody>
          <a:bodyPr>
            <a:normAutofit/>
          </a:bodyPr>
          <a:lstStyle/>
          <a:p>
            <a:pPr marL="0" indent="0">
              <a:buNone/>
            </a:pPr>
            <a:r>
              <a:rPr lang="en-US" sz="2400" u="sng" dirty="0"/>
              <a:t>Melting of methane hydrates in the ocean floor</a:t>
            </a:r>
          </a:p>
          <a:p>
            <a:pPr marL="0" indent="0">
              <a:buNone/>
            </a:pPr>
            <a:r>
              <a:rPr lang="en-US" sz="2400" dirty="0"/>
              <a:t>As the temperature rises, ice can melt and thereby release methane that would rise to the surface and then enter the atmosphere. Let's remember that methane is a greenhouse gas more than twenty times more potent than carbon dioxide. The release of methane from hydrates can thus lead to a dangerous rise in the greenhouse effect. This would cause further increases in temperature and thus the potential release of other hydrates, with the release of more methane, and so on.</a:t>
            </a:r>
            <a:endParaRPr lang="it-IT" sz="2400" dirty="0">
              <a:solidFill>
                <a:srgbClr val="800000"/>
              </a:solidFill>
            </a:endParaRPr>
          </a:p>
        </p:txBody>
      </p:sp>
      <p:pic>
        <p:nvPicPr>
          <p:cNvPr id="5" name="Immagine 4">
            <a:extLst>
              <a:ext uri="{FF2B5EF4-FFF2-40B4-BE49-F238E27FC236}">
                <a16:creationId xmlns:a16="http://schemas.microsoft.com/office/drawing/2014/main" id="{3E7CA789-6951-49B1-B30C-A3F0B7437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181" y="4092167"/>
            <a:ext cx="3978813" cy="2241398"/>
          </a:xfrm>
          <a:prstGeom prst="rect">
            <a:avLst/>
          </a:prstGeom>
        </p:spPr>
      </p:pic>
      <p:pic>
        <p:nvPicPr>
          <p:cNvPr id="7" name="Immagine 6">
            <a:extLst>
              <a:ext uri="{FF2B5EF4-FFF2-40B4-BE49-F238E27FC236}">
                <a16:creationId xmlns:a16="http://schemas.microsoft.com/office/drawing/2014/main" id="{FCB803CB-E17B-419F-87DE-4EE2E6FC2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964" y="4092167"/>
            <a:ext cx="3173215" cy="2241398"/>
          </a:xfrm>
          <a:prstGeom prst="rect">
            <a:avLst/>
          </a:prstGeom>
        </p:spPr>
      </p:pic>
    </p:spTree>
    <p:extLst>
      <p:ext uri="{BB962C8B-B14F-4D97-AF65-F5344CB8AC3E}">
        <p14:creationId xmlns:p14="http://schemas.microsoft.com/office/powerpoint/2010/main" val="601040478"/>
      </p:ext>
    </p:extLst>
  </p:cSld>
  <p:clrMapOvr>
    <a:masterClrMapping/>
  </p:clrMapOvr>
  <mc:AlternateContent xmlns:mc="http://schemas.openxmlformats.org/markup-compatibility/2006" xmlns:p14="http://schemas.microsoft.com/office/powerpoint/2010/main">
    <mc:Choice Requires="p14">
      <p:transition spd="med" p14:dur="700" advTm="11720">
        <p:fade/>
      </p:transition>
    </mc:Choice>
    <mc:Fallback xmlns="">
      <p:transition spd="med" advTm="1172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1122410" y="1280642"/>
            <a:ext cx="10858500" cy="4970463"/>
          </a:xfrm>
        </p:spPr>
        <p:txBody>
          <a:bodyPr>
            <a:normAutofit/>
          </a:bodyPr>
          <a:lstStyle/>
          <a:p>
            <a:pPr marL="0" indent="0">
              <a:buNone/>
            </a:pPr>
            <a:r>
              <a:rPr lang="en-US" sz="2400" u="sng" dirty="0"/>
              <a:t>Melting of methane hydrates in the ocean floor</a:t>
            </a:r>
          </a:p>
          <a:p>
            <a:pPr marL="0" indent="0">
              <a:buNone/>
            </a:pPr>
            <a:endParaRPr lang="it-IT" sz="2400" dirty="0">
              <a:solidFill>
                <a:srgbClr val="800000"/>
              </a:solidFill>
            </a:endParaRPr>
          </a:p>
        </p:txBody>
      </p:sp>
      <p:sp>
        <p:nvSpPr>
          <p:cNvPr id="4" name="CasellaDiTesto 3">
            <a:extLst>
              <a:ext uri="{FF2B5EF4-FFF2-40B4-BE49-F238E27FC236}">
                <a16:creationId xmlns:a16="http://schemas.microsoft.com/office/drawing/2014/main" id="{0A3B0F2C-C666-8D36-AE05-8CB8E86084E1}"/>
              </a:ext>
            </a:extLst>
          </p:cNvPr>
          <p:cNvSpPr txBox="1"/>
          <p:nvPr/>
        </p:nvSpPr>
        <p:spPr>
          <a:xfrm>
            <a:off x="1085340" y="1806650"/>
            <a:ext cx="9910119" cy="3785652"/>
          </a:xfrm>
          <a:prstGeom prst="rect">
            <a:avLst/>
          </a:prstGeom>
          <a:noFill/>
        </p:spPr>
        <p:txBody>
          <a:bodyPr wrap="square" rtlCol="0">
            <a:spAutoFit/>
          </a:bodyPr>
          <a:lstStyle/>
          <a:p>
            <a:r>
              <a:rPr lang="en-US" sz="2400" dirty="0"/>
              <a:t>In October 2020, scientists from an international team aboard the Russian research vessel R/V Akademik Keldysh found evidence that frozen methane deposits in the Arctic Ocean have begun to release.</a:t>
            </a:r>
          </a:p>
          <a:p>
            <a:endParaRPr lang="en-US" sz="2400" dirty="0"/>
          </a:p>
          <a:p>
            <a:r>
              <a:rPr lang="en-US" sz="2400" dirty="0"/>
              <a:t>It must be emphasized again that methane is a potent greenhouse gas, with an effect on atmospheric warming that is 20 to 30 times greater than that of CO2!</a:t>
            </a:r>
          </a:p>
          <a:p>
            <a:endParaRPr lang="en-US" sz="2400" dirty="0"/>
          </a:p>
          <a:p>
            <a:r>
              <a:rPr lang="en-US" sz="2400" dirty="0"/>
              <a:t>In this case, too, as the temperature of the oceans increases, hydrates will melt more rapidly, releasing ever-greater quantities of methane that will fuel the vicious cycle and lead to an increase in the global average temperature.</a:t>
            </a:r>
          </a:p>
        </p:txBody>
      </p:sp>
    </p:spTree>
    <p:extLst>
      <p:ext uri="{BB962C8B-B14F-4D97-AF65-F5344CB8AC3E}">
        <p14:creationId xmlns:p14="http://schemas.microsoft.com/office/powerpoint/2010/main" val="2999372161"/>
      </p:ext>
    </p:extLst>
  </p:cSld>
  <p:clrMapOvr>
    <a:masterClrMapping/>
  </p:clrMapOvr>
  <mc:AlternateContent xmlns:mc="http://schemas.openxmlformats.org/markup-compatibility/2006" xmlns:p14="http://schemas.microsoft.com/office/powerpoint/2010/main">
    <mc:Choice Requires="p14">
      <p:transition spd="med" p14:dur="700" advTm="11720">
        <p:fade/>
      </p:transition>
    </mc:Choice>
    <mc:Fallback xmlns="">
      <p:transition spd="med" advTm="1172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622300" y="1712784"/>
            <a:ext cx="5997980" cy="4970463"/>
          </a:xfrm>
        </p:spPr>
        <p:txBody>
          <a:bodyPr/>
          <a:lstStyle/>
          <a:p>
            <a:pPr marL="0" indent="0">
              <a:buNone/>
            </a:pPr>
            <a:r>
              <a:rPr lang="en-US" sz="2400" u="sng" dirty="0"/>
              <a:t>Increase in water vapor in the atmosphere</a:t>
            </a:r>
          </a:p>
          <a:p>
            <a:pPr marL="0" indent="0">
              <a:buNone/>
            </a:pPr>
            <a:r>
              <a:rPr lang="en-US" sz="2400" dirty="0"/>
              <a:t>Greenhouse gases are known to be responsible for global warming by trapping Earth's thermal radiation.</a:t>
            </a:r>
          </a:p>
          <a:p>
            <a:pPr marL="0" indent="0">
              <a:buNone/>
            </a:pPr>
            <a:r>
              <a:rPr lang="en-US" sz="2400" dirty="0"/>
              <a:t>This mechanism also increases the accumulation of atmospheric water vapor, which is considered the quintessential greenhouse gas. In turn, more vapor leads to higher humidity, which causes even more heat, triggering a vicious cycle in the warming process.</a:t>
            </a:r>
            <a:endParaRPr lang="it-IT" dirty="0">
              <a:solidFill>
                <a:srgbClr val="800000"/>
              </a:solidFill>
            </a:endParaRPr>
          </a:p>
        </p:txBody>
      </p:sp>
      <p:pic>
        <p:nvPicPr>
          <p:cNvPr id="5" name="Immagine 4">
            <a:extLst>
              <a:ext uri="{FF2B5EF4-FFF2-40B4-BE49-F238E27FC236}">
                <a16:creationId xmlns:a16="http://schemas.microsoft.com/office/drawing/2014/main" id="{605C5E87-CC5E-48E7-A89C-5E5B7DA94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80" y="1904492"/>
            <a:ext cx="4949420" cy="3277616"/>
          </a:xfrm>
          <a:prstGeom prst="rect">
            <a:avLst/>
          </a:prstGeom>
        </p:spPr>
      </p:pic>
    </p:spTree>
    <p:extLst>
      <p:ext uri="{BB962C8B-B14F-4D97-AF65-F5344CB8AC3E}">
        <p14:creationId xmlns:p14="http://schemas.microsoft.com/office/powerpoint/2010/main" val="661769829"/>
      </p:ext>
    </p:extLst>
  </p:cSld>
  <p:clrMapOvr>
    <a:masterClrMapping/>
  </p:clrMapOvr>
  <mc:AlternateContent xmlns:mc="http://schemas.openxmlformats.org/markup-compatibility/2006" xmlns:p14="http://schemas.microsoft.com/office/powerpoint/2010/main">
    <mc:Choice Requires="p14">
      <p:transition spd="med" p14:dur="700" advTm="11325">
        <p:fade/>
      </p:transition>
    </mc:Choice>
    <mc:Fallback xmlns="">
      <p:transition spd="med" advTm="11325">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345200" y="1107646"/>
            <a:ext cx="8180962" cy="5750354"/>
          </a:xfrm>
        </p:spPr>
        <p:txBody>
          <a:bodyPr>
            <a:normAutofit/>
          </a:bodyPr>
          <a:lstStyle/>
          <a:p>
            <a:pPr marL="0" indent="0">
              <a:buNone/>
            </a:pPr>
            <a:r>
              <a:rPr lang="it-IT" sz="2400" u="sng" dirty="0" err="1">
                <a:effectLst/>
                <a:ea typeface="Calibri" panose="020F0502020204030204" pitchFamily="34" charset="0"/>
                <a:cs typeface="Arial" panose="020B0604020202020204" pitchFamily="34" charset="0"/>
              </a:rPr>
              <a:t>Extensive</a:t>
            </a:r>
            <a:r>
              <a:rPr lang="it-IT" sz="2400" u="sng" dirty="0">
                <a:effectLst/>
                <a:ea typeface="Calibri" panose="020F0502020204030204" pitchFamily="34" charset="0"/>
                <a:cs typeface="Arial" panose="020B0604020202020204" pitchFamily="34" charset="0"/>
              </a:rPr>
              <a:t> </a:t>
            </a:r>
            <a:r>
              <a:rPr lang="it-IT" sz="2400" u="sng" dirty="0" err="1">
                <a:effectLst/>
                <a:ea typeface="Calibri" panose="020F0502020204030204" pitchFamily="34" charset="0"/>
                <a:cs typeface="Arial" panose="020B0604020202020204" pitchFamily="34" charset="0"/>
              </a:rPr>
              <a:t>fires</a:t>
            </a:r>
            <a:endParaRPr lang="it-IT" sz="2400" u="sng" dirty="0">
              <a:effectLst/>
              <a:ea typeface="Calibri" panose="020F0502020204030204" pitchFamily="34" charset="0"/>
              <a:cs typeface="Arial" panose="020B0604020202020204" pitchFamily="34" charset="0"/>
            </a:endParaRPr>
          </a:p>
          <a:p>
            <a:pPr marL="0" indent="0">
              <a:buNone/>
            </a:pPr>
            <a:r>
              <a:rPr lang="en-US" sz="2400" dirty="0">
                <a:effectLst/>
                <a:ea typeface="Calibri" panose="020F0502020204030204" pitchFamily="34" charset="0"/>
                <a:cs typeface="Arial" panose="020B0604020202020204" pitchFamily="34" charset="0"/>
              </a:rPr>
              <a:t>The conditions that cause wildfires are exacerbated by scorching heat and the resultant drought due to global warming, which, in turn, is exacerbated by the fires. Indeed, the vast and numerous wildfires that have struck various parts of the planet in recent years (California, Amazon, Siberia, Indonesia, Greece, Italy, Spain, etc.) have not only released a huge amount of CO2 into the atmosphere but have also removed a substantial portion of the forests' capacity to absorb it, which will be impossible to replace quickly. This has led to a further increase in this greenhouse gas, thereby contributing to an acceleration of the rise in global temperature and, consequently, to the number and severity of fires, in a cycle that repeats itself every year.</a:t>
            </a:r>
            <a:endParaRPr lang="it-IT" sz="2400" dirty="0">
              <a:solidFill>
                <a:srgbClr val="800000"/>
              </a:solidFill>
            </a:endParaRPr>
          </a:p>
        </p:txBody>
      </p:sp>
      <p:graphicFrame>
        <p:nvGraphicFramePr>
          <p:cNvPr id="4" name="Oggetto 3">
            <a:extLst>
              <a:ext uri="{FF2B5EF4-FFF2-40B4-BE49-F238E27FC236}">
                <a16:creationId xmlns:a16="http://schemas.microsoft.com/office/drawing/2014/main" id="{1F214189-145E-F2A8-63E9-7E576E740A24}"/>
              </a:ext>
            </a:extLst>
          </p:cNvPr>
          <p:cNvGraphicFramePr>
            <a:graphicFrameLocks noChangeAspect="1"/>
          </p:cNvGraphicFramePr>
          <p:nvPr>
            <p:extLst>
              <p:ext uri="{D42A27DB-BD31-4B8C-83A1-F6EECF244321}">
                <p14:modId xmlns:p14="http://schemas.microsoft.com/office/powerpoint/2010/main" val="1637053756"/>
              </p:ext>
            </p:extLst>
          </p:nvPr>
        </p:nvGraphicFramePr>
        <p:xfrm>
          <a:off x="8769649" y="1964724"/>
          <a:ext cx="3077151" cy="3976644"/>
        </p:xfrm>
        <a:graphic>
          <a:graphicData uri="http://schemas.openxmlformats.org/presentationml/2006/ole">
            <mc:AlternateContent xmlns:mc="http://schemas.openxmlformats.org/markup-compatibility/2006">
              <mc:Choice xmlns:v="urn:schemas-microsoft-com:vml" Requires="v">
                <p:oleObj name="Image" r:id="rId2" imgW="13840920" imgH="17853840" progId="Photoshop.Image.13">
                  <p:embed/>
                </p:oleObj>
              </mc:Choice>
              <mc:Fallback>
                <p:oleObj name="Image" r:id="rId2" imgW="13840920" imgH="17853840" progId="Photoshop.Image.13">
                  <p:embed/>
                  <p:pic>
                    <p:nvPicPr>
                      <p:cNvPr id="0" name=""/>
                      <p:cNvPicPr/>
                      <p:nvPr/>
                    </p:nvPicPr>
                    <p:blipFill>
                      <a:blip r:embed="rId3"/>
                      <a:stretch>
                        <a:fillRect/>
                      </a:stretch>
                    </p:blipFill>
                    <p:spPr>
                      <a:xfrm>
                        <a:off x="8769649" y="1964724"/>
                        <a:ext cx="3077151" cy="3976644"/>
                      </a:xfrm>
                      <a:prstGeom prst="rect">
                        <a:avLst/>
                      </a:prstGeom>
                    </p:spPr>
                  </p:pic>
                </p:oleObj>
              </mc:Fallback>
            </mc:AlternateContent>
          </a:graphicData>
        </a:graphic>
      </p:graphicFrame>
    </p:spTree>
    <p:extLst>
      <p:ext uri="{BB962C8B-B14F-4D97-AF65-F5344CB8AC3E}">
        <p14:creationId xmlns:p14="http://schemas.microsoft.com/office/powerpoint/2010/main" val="667748029"/>
      </p:ext>
    </p:extLst>
  </p:cSld>
  <p:clrMapOvr>
    <a:masterClrMapping/>
  </p:clrMapOvr>
  <mc:AlternateContent xmlns:mc="http://schemas.openxmlformats.org/markup-compatibility/2006" xmlns:p14="http://schemas.microsoft.com/office/powerpoint/2010/main">
    <mc:Choice Requires="p14">
      <p:transition spd="med" p14:dur="700" advTm="6582">
        <p:fade/>
      </p:transition>
    </mc:Choice>
    <mc:Fallback xmlns="">
      <p:transition spd="med" advTm="6582">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28F215-90D0-4A23-8A9C-FC921B249E05}"/>
              </a:ext>
            </a:extLst>
          </p:cNvPr>
          <p:cNvSpPr>
            <a:spLocks noGrp="1"/>
          </p:cNvSpPr>
          <p:nvPr>
            <p:ph type="title"/>
          </p:nvPr>
        </p:nvSpPr>
        <p:spPr>
          <a:xfrm>
            <a:off x="838200" y="314325"/>
            <a:ext cx="10515600" cy="714375"/>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Why Is It Progressing Faster Than Anticipated?</a:t>
            </a:r>
            <a:endParaRPr lang="it-IT" sz="3600" dirty="0">
              <a:solidFill>
                <a:srgbClr val="C00000"/>
              </a:solidFill>
            </a:endParaRPr>
          </a:p>
        </p:txBody>
      </p:sp>
      <p:sp>
        <p:nvSpPr>
          <p:cNvPr id="3" name="Segnaposto contenuto 2">
            <a:extLst>
              <a:ext uri="{FF2B5EF4-FFF2-40B4-BE49-F238E27FC236}">
                <a16:creationId xmlns:a16="http://schemas.microsoft.com/office/drawing/2014/main" id="{9B0F831B-E82F-49C4-93E1-4131AEE2A6D1}"/>
              </a:ext>
            </a:extLst>
          </p:cNvPr>
          <p:cNvSpPr>
            <a:spLocks noGrp="1"/>
          </p:cNvSpPr>
          <p:nvPr>
            <p:ph idx="1"/>
          </p:nvPr>
        </p:nvSpPr>
        <p:spPr>
          <a:xfrm>
            <a:off x="838200" y="1206501"/>
            <a:ext cx="10515600" cy="1981200"/>
          </a:xfrm>
        </p:spPr>
        <p:txBody>
          <a:bodyPr/>
          <a:lstStyle/>
          <a:p>
            <a:pPr marL="0" indent="0">
              <a:buNone/>
            </a:pPr>
            <a:r>
              <a:rPr lang="en-US" sz="2400" u="sng" dirty="0"/>
              <a:t>Leaf thickening</a:t>
            </a:r>
          </a:p>
          <a:p>
            <a:pPr marL="0" indent="0">
              <a:buNone/>
            </a:pPr>
            <a:r>
              <a:rPr lang="en-US" sz="2400" dirty="0"/>
              <a:t>Following the increase of carbon dioxide in the atmosphere, plants have a curious reaction: they increase the thickness of their leaves by up to a third, partially altering their ability to capture CO2 and thus sequestering less atmospheric carbon.</a:t>
            </a:r>
            <a:endParaRPr lang="it-IT" sz="2400" dirty="0">
              <a:solidFill>
                <a:srgbClr val="800000"/>
              </a:solidFill>
            </a:endParaRPr>
          </a:p>
        </p:txBody>
      </p:sp>
      <p:pic>
        <p:nvPicPr>
          <p:cNvPr id="6" name="Immagine 5">
            <a:extLst>
              <a:ext uri="{FF2B5EF4-FFF2-40B4-BE49-F238E27FC236}">
                <a16:creationId xmlns:a16="http://schemas.microsoft.com/office/drawing/2014/main" id="{7383CB72-09A1-4F0B-900D-6B6A998A4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871" y="2940868"/>
            <a:ext cx="5204229" cy="3269431"/>
          </a:xfrm>
          <a:prstGeom prst="rect">
            <a:avLst/>
          </a:prstGeom>
        </p:spPr>
      </p:pic>
    </p:spTree>
    <p:extLst>
      <p:ext uri="{BB962C8B-B14F-4D97-AF65-F5344CB8AC3E}">
        <p14:creationId xmlns:p14="http://schemas.microsoft.com/office/powerpoint/2010/main" val="62474619"/>
      </p:ext>
    </p:extLst>
  </p:cSld>
  <p:clrMapOvr>
    <a:masterClrMapping/>
  </p:clrMapOvr>
  <mc:AlternateContent xmlns:mc="http://schemas.openxmlformats.org/markup-compatibility/2006" xmlns:p14="http://schemas.microsoft.com/office/powerpoint/2010/main">
    <mc:Choice Requires="p14">
      <p:transition spd="med" p14:dur="700" advTm="6582">
        <p:fade/>
      </p:transition>
    </mc:Choice>
    <mc:Fallback xmlns="">
      <p:transition spd="med" advTm="6582">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2E735-5BD7-4911-8D11-893A2E0D2F9B}"/>
              </a:ext>
            </a:extLst>
          </p:cNvPr>
          <p:cNvSpPr>
            <a:spLocks noGrp="1"/>
          </p:cNvSpPr>
          <p:nvPr>
            <p:ph type="title"/>
          </p:nvPr>
        </p:nvSpPr>
        <p:spPr>
          <a:xfrm>
            <a:off x="838200" y="-3175"/>
            <a:ext cx="10515600" cy="1325563"/>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Consequences of Global Climate Change</a:t>
            </a:r>
            <a:endParaRPr lang="it-IT" sz="3600" b="1" dirty="0">
              <a:solidFill>
                <a:srgbClr val="C00000"/>
              </a:solidFill>
              <a:effectLst>
                <a:outerShdw blurRad="38100" dist="38100" dir="2700000" algn="tl">
                  <a:srgbClr val="000000">
                    <a:alpha val="43137"/>
                  </a:srgbClr>
                </a:outerShdw>
              </a:effectLst>
            </a:endParaRPr>
          </a:p>
        </p:txBody>
      </p:sp>
      <p:sp>
        <p:nvSpPr>
          <p:cNvPr id="3" name="Segnaposto contenuto 2">
            <a:extLst>
              <a:ext uri="{FF2B5EF4-FFF2-40B4-BE49-F238E27FC236}">
                <a16:creationId xmlns:a16="http://schemas.microsoft.com/office/drawing/2014/main" id="{1E5A8A1F-6965-41F7-95DD-FAD9B3294A2F}"/>
              </a:ext>
            </a:extLst>
          </p:cNvPr>
          <p:cNvSpPr>
            <a:spLocks noGrp="1"/>
          </p:cNvSpPr>
          <p:nvPr>
            <p:ph idx="1"/>
          </p:nvPr>
        </p:nvSpPr>
        <p:spPr>
          <a:xfrm>
            <a:off x="838200" y="2057401"/>
            <a:ext cx="10515600" cy="2819399"/>
          </a:xfrm>
        </p:spPr>
        <p:txBody>
          <a:bodyPr numCol="2">
            <a:normAutofit fontScale="92500" lnSpcReduction="20000"/>
          </a:bodyPr>
          <a:lstStyle/>
          <a:p>
            <a:pPr lvl="0"/>
            <a:r>
              <a:rPr lang="en-US" sz="2600" dirty="0"/>
              <a:t>    Heavy rainfall</a:t>
            </a:r>
          </a:p>
          <a:p>
            <a:pPr lvl="0"/>
            <a:r>
              <a:rPr lang="en-US" sz="2600" dirty="0"/>
              <a:t>    Hurricanes</a:t>
            </a:r>
          </a:p>
          <a:p>
            <a:pPr lvl="0"/>
            <a:r>
              <a:rPr lang="en-US" sz="2600" dirty="0"/>
              <a:t>    Floodings</a:t>
            </a:r>
          </a:p>
          <a:p>
            <a:pPr lvl="0"/>
            <a:r>
              <a:rPr lang="en-US" sz="2600" dirty="0"/>
              <a:t>    Landslides and mudslides</a:t>
            </a:r>
          </a:p>
          <a:p>
            <a:pPr lvl="0"/>
            <a:r>
              <a:rPr lang="en-US" sz="2600" dirty="0"/>
              <a:t>    Extreme drought</a:t>
            </a:r>
          </a:p>
          <a:p>
            <a:pPr lvl="0"/>
            <a:r>
              <a:rPr lang="en-US" sz="2600" dirty="0"/>
              <a:t>    Desertification</a:t>
            </a:r>
          </a:p>
          <a:p>
            <a:pPr lvl="0"/>
            <a:r>
              <a:rPr lang="en-US" sz="2600" dirty="0"/>
              <a:t>    Famines</a:t>
            </a:r>
          </a:p>
          <a:p>
            <a:pPr lvl="0"/>
            <a:r>
              <a:rPr lang="en-US" sz="2600" dirty="0"/>
              <a:t>    Fires</a:t>
            </a:r>
          </a:p>
          <a:p>
            <a:pPr lvl="0"/>
            <a:r>
              <a:rPr lang="en-US" sz="2600" dirty="0"/>
              <a:t>    Melting of ice</a:t>
            </a:r>
          </a:p>
          <a:p>
            <a:pPr lvl="0"/>
            <a:r>
              <a:rPr lang="en-US" sz="2600" dirty="0"/>
              <a:t>    Sea level rise</a:t>
            </a:r>
          </a:p>
          <a:p>
            <a:pPr lvl="0"/>
            <a:r>
              <a:rPr lang="en-US" sz="2600" dirty="0"/>
              <a:t>    Species extinction</a:t>
            </a:r>
          </a:p>
          <a:p>
            <a:pPr lvl="0"/>
            <a:r>
              <a:rPr lang="en-US" sz="2600" dirty="0"/>
              <a:t>    Migrations of entire populations</a:t>
            </a:r>
          </a:p>
          <a:p>
            <a:pPr lvl="0"/>
            <a:r>
              <a:rPr lang="en-US" sz="2600" dirty="0"/>
              <a:t>    Wars over water and arable land</a:t>
            </a:r>
            <a:endParaRPr lang="it-IT" dirty="0"/>
          </a:p>
        </p:txBody>
      </p:sp>
      <p:sp>
        <p:nvSpPr>
          <p:cNvPr id="4" name="Rettangolo 3">
            <a:extLst>
              <a:ext uri="{FF2B5EF4-FFF2-40B4-BE49-F238E27FC236}">
                <a16:creationId xmlns:a16="http://schemas.microsoft.com/office/drawing/2014/main" id="{0A4AFB1A-D705-4736-8C25-D1D5073E80EC}"/>
              </a:ext>
            </a:extLst>
          </p:cNvPr>
          <p:cNvSpPr/>
          <p:nvPr/>
        </p:nvSpPr>
        <p:spPr>
          <a:xfrm>
            <a:off x="838200" y="1062335"/>
            <a:ext cx="10515600" cy="830997"/>
          </a:xfrm>
          <a:prstGeom prst="rect">
            <a:avLst/>
          </a:prstGeom>
        </p:spPr>
        <p:txBody>
          <a:bodyPr wrap="square">
            <a:spAutoFit/>
          </a:bodyPr>
          <a:lstStyle/>
          <a:p>
            <a:r>
              <a:rPr lang="en-US" sz="2400" dirty="0"/>
              <a:t>The consequences of climate change are numerous and become more severe as the global average temperature rises:</a:t>
            </a:r>
            <a:endParaRPr lang="it-IT" sz="2400" dirty="0"/>
          </a:p>
        </p:txBody>
      </p:sp>
      <p:sp>
        <p:nvSpPr>
          <p:cNvPr id="5" name="Rettangolo 4">
            <a:extLst>
              <a:ext uri="{FF2B5EF4-FFF2-40B4-BE49-F238E27FC236}">
                <a16:creationId xmlns:a16="http://schemas.microsoft.com/office/drawing/2014/main" id="{09A1B2C7-ED8C-491A-A0D9-6B1144A0058A}"/>
              </a:ext>
            </a:extLst>
          </p:cNvPr>
          <p:cNvSpPr/>
          <p:nvPr/>
        </p:nvSpPr>
        <p:spPr>
          <a:xfrm>
            <a:off x="838200" y="4876800"/>
            <a:ext cx="10922000" cy="830997"/>
          </a:xfrm>
          <a:prstGeom prst="rect">
            <a:avLst/>
          </a:prstGeom>
        </p:spPr>
        <p:txBody>
          <a:bodyPr wrap="square">
            <a:spAutoFit/>
          </a:bodyPr>
          <a:lstStyle/>
          <a:p>
            <a:r>
              <a:rPr lang="en-US" sz="2400" dirty="0"/>
              <a:t>These natural disasters do not strike in a uniform way. One continent may experience extreme drought, while another may have intense rainfall, floods, or hurricanes.</a:t>
            </a:r>
            <a:endParaRPr lang="en-US" sz="2200" dirty="0"/>
          </a:p>
        </p:txBody>
      </p:sp>
    </p:spTree>
    <p:extLst>
      <p:ext uri="{BB962C8B-B14F-4D97-AF65-F5344CB8AC3E}">
        <p14:creationId xmlns:p14="http://schemas.microsoft.com/office/powerpoint/2010/main" val="4024051801"/>
      </p:ext>
    </p:extLst>
  </p:cSld>
  <p:clrMapOvr>
    <a:masterClrMapping/>
  </p:clrMapOvr>
  <mc:AlternateContent xmlns:mc="http://schemas.openxmlformats.org/markup-compatibility/2006" xmlns:p14="http://schemas.microsoft.com/office/powerpoint/2010/main">
    <mc:Choice Requires="p14">
      <p:transition spd="med" p14:dur="700" advTm="18443">
        <p:fade/>
      </p:transition>
    </mc:Choice>
    <mc:Fallback xmlns="">
      <p:transition spd="med" advTm="18443">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31341" y="1511373"/>
            <a:ext cx="11355859" cy="1219476"/>
          </a:xfrm>
        </p:spPr>
        <p:txBody>
          <a:bodyPr>
            <a:normAutofit/>
          </a:bodyPr>
          <a:lstStyle/>
          <a:p>
            <a:pPr marL="0" indent="0">
              <a:buNone/>
            </a:pPr>
            <a:r>
              <a:rPr lang="en-US" sz="2000" dirty="0"/>
              <a:t>First of all, it must be stressed that effective action must be taken at global level, not only by effective and immediate policy measures, but also by changing the way citizens live.</a:t>
            </a:r>
          </a:p>
          <a:p>
            <a:pPr marL="0" indent="0">
              <a:buNone/>
            </a:pPr>
            <a:r>
              <a:rPr lang="en-US" sz="2000" dirty="0"/>
              <a:t>There are many things to do to combat the Greenhouse Effect that can implement the policy, for example:</a:t>
            </a: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14212"/>
            <a:ext cx="10515600" cy="1325563"/>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p>
        </p:txBody>
      </p:sp>
      <p:sp>
        <p:nvSpPr>
          <p:cNvPr id="6" name="Rettangolo 5">
            <a:extLst>
              <a:ext uri="{FF2B5EF4-FFF2-40B4-BE49-F238E27FC236}">
                <a16:creationId xmlns:a16="http://schemas.microsoft.com/office/drawing/2014/main" id="{D9325D9E-0C84-4A83-B1CE-A0EF459F874A}"/>
              </a:ext>
            </a:extLst>
          </p:cNvPr>
          <p:cNvSpPr/>
          <p:nvPr/>
        </p:nvSpPr>
        <p:spPr>
          <a:xfrm>
            <a:off x="333632" y="2662030"/>
            <a:ext cx="11553568" cy="6294031"/>
          </a:xfrm>
          <a:prstGeom prst="rect">
            <a:avLst/>
          </a:prstGeom>
        </p:spPr>
        <p:txBody>
          <a:bodyPr wrap="square" numCol="2">
            <a:spAutoFit/>
          </a:bodyPr>
          <a:lstStyle/>
          <a:p>
            <a:pPr marL="342900" indent="-342900" algn="just">
              <a:buFont typeface="Arial" panose="020B0604020202020204" pitchFamily="34" charset="0"/>
              <a:buChar char="•"/>
            </a:pPr>
            <a:r>
              <a:rPr lang="en-US" sz="2000" dirty="0">
                <a:ea typeface="Lucida Sans Unicode" panose="020B0602030504020204" pitchFamily="34" charset="0"/>
              </a:rPr>
              <a:t>Reduce consumption</a:t>
            </a:r>
          </a:p>
          <a:p>
            <a:pPr marL="342900" indent="-342900" algn="just">
              <a:buFont typeface="Arial" panose="020B0604020202020204" pitchFamily="34" charset="0"/>
              <a:buChar char="•"/>
            </a:pPr>
            <a:r>
              <a:rPr lang="en-US" sz="2000" dirty="0">
                <a:ea typeface="Lucida Sans Unicode" panose="020B0602030504020204" pitchFamily="34" charset="0"/>
              </a:rPr>
              <a:t>Transform intensive farming into extensive farming</a:t>
            </a:r>
          </a:p>
          <a:p>
            <a:pPr marL="342900" indent="-342900" algn="just">
              <a:buFont typeface="Arial" panose="020B0604020202020204" pitchFamily="34" charset="0"/>
              <a:buChar char="•"/>
            </a:pPr>
            <a:r>
              <a:rPr lang="en-US" sz="2000" dirty="0">
                <a:ea typeface="Lucida Sans Unicode" panose="020B0602030504020204" pitchFamily="34" charset="0"/>
              </a:rPr>
              <a:t>Plant a trillion trees</a:t>
            </a:r>
          </a:p>
          <a:p>
            <a:pPr marL="342900" indent="-342900" algn="just">
              <a:buFont typeface="Arial" panose="020B0604020202020204" pitchFamily="34" charset="0"/>
              <a:buChar char="•"/>
            </a:pPr>
            <a:r>
              <a:rPr lang="en-US" sz="2000" dirty="0">
                <a:ea typeface="Lucida Sans Unicode" panose="020B0602030504020204" pitchFamily="34" charset="0"/>
              </a:rPr>
              <a:t>Introduce environmental crime</a:t>
            </a:r>
          </a:p>
          <a:p>
            <a:pPr marL="342900" indent="-342900" algn="just">
              <a:buFont typeface="Arial" panose="020B0604020202020204" pitchFamily="34" charset="0"/>
              <a:buChar char="•"/>
            </a:pPr>
            <a:r>
              <a:rPr lang="en-US" sz="2000" dirty="0">
                <a:ea typeface="Lucida Sans Unicode" panose="020B0602030504020204" pitchFamily="34" charset="0"/>
              </a:rPr>
              <a:t>Encourage non-polluting transport systems</a:t>
            </a:r>
          </a:p>
          <a:p>
            <a:pPr marL="342900" indent="-342900" algn="just">
              <a:buFont typeface="Arial" panose="020B0604020202020204" pitchFamily="34" charset="0"/>
              <a:buChar char="•"/>
            </a:pPr>
            <a:r>
              <a:rPr lang="en-US" sz="2000" dirty="0">
                <a:ea typeface="Lucida Sans Unicode" panose="020B0602030504020204" pitchFamily="34" charset="0"/>
              </a:rPr>
              <a:t>Make public transport free and develop it</a:t>
            </a:r>
          </a:p>
          <a:p>
            <a:pPr marL="342900" indent="-342900" algn="just">
              <a:buFont typeface="Arial" panose="020B0604020202020204" pitchFamily="34" charset="0"/>
              <a:buChar char="•"/>
            </a:pPr>
            <a:r>
              <a:rPr lang="en-US" sz="2000" dirty="0">
                <a:ea typeface="Lucida Sans Unicode" panose="020B0602030504020204" pitchFamily="34" charset="0"/>
              </a:rPr>
              <a:t>Redistribute wealth</a:t>
            </a:r>
          </a:p>
          <a:p>
            <a:pPr marL="342900" indent="-342900" algn="just">
              <a:buFont typeface="Arial" panose="020B0604020202020204" pitchFamily="34" charset="0"/>
              <a:buChar char="•"/>
            </a:pPr>
            <a:r>
              <a:rPr lang="en-US" sz="2000" dirty="0">
                <a:ea typeface="Lucida Sans Unicode" panose="020B0602030504020204" pitchFamily="34" charset="0"/>
              </a:rPr>
              <a:t>Purchase local products + sustainable agriculture</a:t>
            </a:r>
          </a:p>
          <a:p>
            <a:pPr marL="342900" indent="-342900" algn="just">
              <a:buFont typeface="Arial" panose="020B0604020202020204" pitchFamily="34" charset="0"/>
              <a:buChar char="•"/>
            </a:pPr>
            <a:r>
              <a:rPr lang="en-US" sz="2000" dirty="0">
                <a:ea typeface="Lucida Sans Unicode" panose="020B0602030504020204" pitchFamily="34" charset="0"/>
              </a:rPr>
              <a:t>Increase energy efficiency in all fields</a:t>
            </a:r>
          </a:p>
          <a:p>
            <a:pPr marL="342900" indent="-342900" algn="just">
              <a:buFont typeface="Arial" panose="020B0604020202020204" pitchFamily="34" charset="0"/>
              <a:buChar char="•"/>
            </a:pPr>
            <a:r>
              <a:rPr lang="en-US" sz="2000" dirty="0">
                <a:ea typeface="Lucida Sans Unicode" panose="020B0602030504020204" pitchFamily="34" charset="0"/>
              </a:rPr>
              <a:t>Implement a Carbon Tax</a:t>
            </a:r>
          </a:p>
          <a:p>
            <a:pPr marL="342900" indent="-342900" algn="just">
              <a:buFont typeface="Arial" panose="020B0604020202020204" pitchFamily="34" charset="0"/>
              <a:buChar char="•"/>
            </a:pPr>
            <a:endParaRPr lang="en-US" sz="2000" dirty="0">
              <a:ea typeface="Lucida Sans Unicode" panose="020B0602030504020204" pitchFamily="34" charset="0"/>
            </a:endParaRPr>
          </a:p>
          <a:p>
            <a:pPr marL="342900" indent="-342900" algn="just">
              <a:buFont typeface="Arial" panose="020B0604020202020204" pitchFamily="34" charset="0"/>
              <a:buChar char="•"/>
            </a:pPr>
            <a:endParaRPr lang="en-US" sz="2000" dirty="0">
              <a:ea typeface="Lucida Sans Unicode" panose="020B0602030504020204" pitchFamily="34" charset="0"/>
            </a:endParaRPr>
          </a:p>
          <a:p>
            <a:pPr marL="342900" indent="-342900" algn="just">
              <a:buFont typeface="Arial" panose="020B0604020202020204" pitchFamily="34" charset="0"/>
              <a:buChar char="•"/>
            </a:pPr>
            <a:endParaRPr lang="en-US" sz="2000" dirty="0">
              <a:ea typeface="Lucida Sans Unicode" panose="020B0602030504020204" pitchFamily="34" charset="0"/>
            </a:endParaRPr>
          </a:p>
          <a:p>
            <a:pPr marL="342900" indent="-342900" algn="just">
              <a:buFont typeface="Arial" panose="020B0604020202020204" pitchFamily="34" charset="0"/>
              <a:buChar char="•"/>
            </a:pPr>
            <a:endParaRPr lang="en-US" sz="2000" dirty="0">
              <a:ea typeface="Lucida Sans Unicode" panose="020B0602030504020204" pitchFamily="34" charset="0"/>
            </a:endParaRPr>
          </a:p>
          <a:p>
            <a:pPr marL="342900" indent="-342900" algn="just">
              <a:buFont typeface="Arial" panose="020B0604020202020204" pitchFamily="34" charset="0"/>
              <a:buChar char="•"/>
            </a:pPr>
            <a:endParaRPr lang="en-US" sz="2000" dirty="0">
              <a:ea typeface="Lucida Sans Unicode" panose="020B0602030504020204" pitchFamily="34" charset="0"/>
            </a:endParaRPr>
          </a:p>
          <a:p>
            <a:pPr marL="342900" indent="-342900" algn="just">
              <a:buFont typeface="Arial" panose="020B0604020202020204" pitchFamily="34" charset="0"/>
              <a:buChar char="•"/>
            </a:pPr>
            <a:endParaRPr lang="en-US" sz="2000" dirty="0">
              <a:ea typeface="Lucida Sans Unicode" panose="020B0602030504020204" pitchFamily="34" charset="0"/>
            </a:endParaRPr>
          </a:p>
          <a:p>
            <a:pPr marL="342900" indent="-342900" algn="just">
              <a:buFont typeface="Arial" panose="020B0604020202020204" pitchFamily="34" charset="0"/>
              <a:buChar char="•"/>
            </a:pPr>
            <a:endParaRPr lang="en-US" sz="2000" dirty="0">
              <a:ea typeface="Lucida Sans Unicode" panose="020B0602030504020204" pitchFamily="34" charset="0"/>
            </a:endParaRPr>
          </a:p>
          <a:p>
            <a:pPr marL="342900" indent="-342900" algn="just">
              <a:buFont typeface="Arial" panose="020B0604020202020204" pitchFamily="34" charset="0"/>
              <a:buChar char="•"/>
            </a:pPr>
            <a:endParaRPr lang="en-US" sz="2000" dirty="0">
              <a:ea typeface="Lucida Sans Unicode" panose="020B0602030504020204" pitchFamily="34" charset="0"/>
            </a:endParaRPr>
          </a:p>
          <a:p>
            <a:pPr marL="342900" indent="-342900" algn="just">
              <a:buFont typeface="Arial" panose="020B0604020202020204" pitchFamily="34" charset="0"/>
              <a:buChar char="•"/>
            </a:pPr>
            <a:endParaRPr lang="en-US" sz="2000" dirty="0">
              <a:ea typeface="Lucida Sans Unicode" panose="020B0602030504020204" pitchFamily="34" charset="0"/>
            </a:endParaRPr>
          </a:p>
          <a:p>
            <a:pPr algn="just"/>
            <a:endParaRPr lang="en-US" sz="2000" dirty="0">
              <a:ea typeface="Lucida Sans Unicode" panose="020B0602030504020204" pitchFamily="34" charset="0"/>
            </a:endParaRPr>
          </a:p>
          <a:p>
            <a:pPr marL="342900" indent="-342900" algn="just">
              <a:buFont typeface="Arial" panose="020B0604020202020204" pitchFamily="34" charset="0"/>
              <a:buChar char="•"/>
            </a:pPr>
            <a:r>
              <a:rPr lang="en-US" sz="2000" dirty="0">
                <a:ea typeface="Lucida Sans Unicode" panose="020B0602030504020204" pitchFamily="34" charset="0"/>
              </a:rPr>
              <a:t>Provide incentives for renewables</a:t>
            </a:r>
          </a:p>
          <a:p>
            <a:pPr marL="342900" indent="-342900" algn="just">
              <a:buFont typeface="Arial" panose="020B0604020202020204" pitchFamily="34" charset="0"/>
              <a:buChar char="•"/>
            </a:pPr>
            <a:r>
              <a:rPr lang="en-US" sz="2000" dirty="0">
                <a:ea typeface="Lucida Sans Unicode" panose="020B0602030504020204" pitchFamily="34" charset="0"/>
              </a:rPr>
              <a:t>Remove incentives for fossil fuels</a:t>
            </a:r>
          </a:p>
          <a:p>
            <a:pPr marL="342900" indent="-342900" algn="just">
              <a:buFont typeface="Arial" panose="020B0604020202020204" pitchFamily="34" charset="0"/>
              <a:buChar char="•"/>
            </a:pPr>
            <a:r>
              <a:rPr lang="en-US" sz="2000" dirty="0">
                <a:ea typeface="Lucida Sans Unicode" panose="020B0602030504020204" pitchFamily="34" charset="0"/>
              </a:rPr>
              <a:t>Recover and recycle as much as possible</a:t>
            </a:r>
          </a:p>
          <a:p>
            <a:pPr marL="342900" indent="-342900" algn="just">
              <a:buFont typeface="Arial" panose="020B0604020202020204" pitchFamily="34" charset="0"/>
              <a:buChar char="•"/>
            </a:pPr>
            <a:r>
              <a:rPr lang="en-US" sz="2000" dirty="0">
                <a:ea typeface="Lucida Sans Unicode" panose="020B0602030504020204" pitchFamily="34" charset="0"/>
              </a:rPr>
              <a:t>Reduce urban sprawl</a:t>
            </a:r>
          </a:p>
          <a:p>
            <a:pPr marL="342900" indent="-342900" algn="just">
              <a:buFont typeface="Arial" panose="020B0604020202020204" pitchFamily="34" charset="0"/>
              <a:buChar char="•"/>
            </a:pPr>
            <a:r>
              <a:rPr lang="en-US" sz="2000" dirty="0">
                <a:ea typeface="Lucida Sans Unicode" panose="020B0602030504020204" pitchFamily="34" charset="0"/>
              </a:rPr>
              <a:t>Implement a birth control policy</a:t>
            </a:r>
          </a:p>
          <a:p>
            <a:pPr marL="342900" indent="-342900" algn="just">
              <a:buFont typeface="Arial" panose="020B0604020202020204" pitchFamily="34" charset="0"/>
              <a:buChar char="•"/>
            </a:pPr>
            <a:r>
              <a:rPr lang="en-US" sz="2000" dirty="0">
                <a:ea typeface="Lucida Sans Unicode" panose="020B0602030504020204" pitchFamily="34" charset="0"/>
              </a:rPr>
              <a:t>Convert armies into civil engineering corps</a:t>
            </a:r>
          </a:p>
          <a:p>
            <a:pPr marL="342900" indent="-342900" algn="just">
              <a:buFont typeface="Arial" panose="020B0604020202020204" pitchFamily="34" charset="0"/>
              <a:buChar char="•"/>
            </a:pPr>
            <a:r>
              <a:rPr lang="en-US" sz="2000" dirty="0">
                <a:ea typeface="Lucida Sans Unicode" panose="020B0602030504020204" pitchFamily="34" charset="0"/>
              </a:rPr>
              <a:t>Limit flight hours for leisure</a:t>
            </a:r>
          </a:p>
          <a:p>
            <a:pPr marL="342900" indent="-342900" algn="just">
              <a:buFont typeface="Arial" panose="020B0604020202020204" pitchFamily="34" charset="0"/>
              <a:buChar char="•"/>
            </a:pPr>
            <a:r>
              <a:rPr lang="en-US" sz="2000" dirty="0">
                <a:ea typeface="Lucida Sans Unicode" panose="020B0602030504020204" pitchFamily="34" charset="0"/>
              </a:rPr>
              <a:t>Implement a fuel pricing policy</a:t>
            </a:r>
          </a:p>
          <a:p>
            <a:pPr marL="342900" indent="-342900" algn="just">
              <a:buFont typeface="Arial" panose="020B0604020202020204" pitchFamily="34" charset="0"/>
              <a:buChar char="•"/>
            </a:pPr>
            <a:r>
              <a:rPr lang="en-US" sz="2000" dirty="0">
                <a:ea typeface="Lucida Sans Unicode" panose="020B0602030504020204" pitchFamily="34" charset="0"/>
              </a:rPr>
              <a:t>Regulate cryptocurrencies</a:t>
            </a:r>
          </a:p>
          <a:p>
            <a:pPr indent="180340" algn="just">
              <a:lnSpc>
                <a:spcPct val="115000"/>
              </a:lnSpc>
            </a:pPr>
            <a:endParaRPr lang="en-US" sz="2000" dirty="0">
              <a:ea typeface="Lucida Sans Unicode" panose="020B0602030504020204" pitchFamily="34" charset="0"/>
            </a:endParaRPr>
          </a:p>
        </p:txBody>
      </p:sp>
    </p:spTree>
    <p:extLst>
      <p:ext uri="{BB962C8B-B14F-4D97-AF65-F5344CB8AC3E}">
        <p14:creationId xmlns:p14="http://schemas.microsoft.com/office/powerpoint/2010/main" val="1921340766"/>
      </p:ext>
    </p:extLst>
  </p:cSld>
  <p:clrMapOvr>
    <a:masterClrMapping/>
  </p:clrMapOvr>
  <mc:AlternateContent xmlns:mc="http://schemas.openxmlformats.org/markup-compatibility/2006" xmlns:p14="http://schemas.microsoft.com/office/powerpoint/2010/main">
    <mc:Choice Requires="p14">
      <p:transition spd="med" p14:dur="700" advTm="29974">
        <p:fade/>
      </p:transition>
    </mc:Choice>
    <mc:Fallback xmlns="">
      <p:transition spd="med" advTm="29974">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766123" y="1516106"/>
            <a:ext cx="10935728" cy="5416035"/>
          </a:xfrm>
        </p:spPr>
        <p:txBody>
          <a:bodyPr>
            <a:normAutofit/>
          </a:bodyPr>
          <a:lstStyle/>
          <a:p>
            <a:pPr marL="0" indent="0">
              <a:buNone/>
            </a:pPr>
            <a:r>
              <a:rPr lang="en-US" sz="2200" u="sng" dirty="0"/>
              <a:t>Reduce consumption</a:t>
            </a:r>
          </a:p>
          <a:p>
            <a:pPr marL="0" indent="0">
              <a:buNone/>
            </a:pPr>
            <a:r>
              <a:rPr lang="en-US" sz="2200" dirty="0"/>
              <a:t>We must not delude ourselves into thinking that simply turning to renewable energy sources or electric cars is enough. We also need to consume less. For fifty years it has been made clear to us that infinite growth is not possible because resources are finite and pollution is suffocating us. Yet politicians relentlessly continue to talk about growth. While economic growth does bring prosperity in certain respects, it does not automatically bring happiness and health, and above all, it is consuming the future of the next generations.</a:t>
            </a:r>
          </a:p>
          <a:p>
            <a:pPr marL="0" indent="0">
              <a:buNone/>
            </a:pPr>
            <a:r>
              <a:rPr lang="en-US" sz="2200" dirty="0"/>
              <a:t>The only thing that saves 100% on pollution is non-consumption. Anything else always has an impact on the environment, either due to its manufacturing or because the energy used does not come entirely from renewable sources.</a:t>
            </a:r>
          </a:p>
          <a:p>
            <a:pPr marL="0" indent="0">
              <a:buNone/>
            </a:pPr>
            <a:r>
              <a:rPr lang="en-US" sz="2200" dirty="0"/>
              <a:t>It is pointless to increase the production of renewable energy if the increase is then used for greater consumption or to meet the higher demand due to population growth.</a:t>
            </a: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0988768"/>
      </p:ext>
    </p:extLst>
  </p:cSld>
  <p:clrMapOvr>
    <a:masterClrMapping/>
  </p:clrMapOvr>
  <mc:AlternateContent xmlns:mc="http://schemas.openxmlformats.org/markup-compatibility/2006" xmlns:p14="http://schemas.microsoft.com/office/powerpoint/2010/main">
    <mc:Choice Requires="p14">
      <p:transition spd="med" p14:dur="700" advTm="29495">
        <p:fade/>
      </p:transition>
    </mc:Choice>
    <mc:Fallback xmlns="">
      <p:transition spd="med" advTm="29495">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Time is About to Expire</a:t>
            </a:r>
            <a:br>
              <a:rPr lang="it-IT" sz="2800" u="sng" dirty="0">
                <a:solidFill>
                  <a:srgbClr val="800000"/>
                </a:solidFill>
                <a:effectLst>
                  <a:outerShdw blurRad="38100" dist="38100" dir="2700000" algn="tl">
                    <a:srgbClr val="000000">
                      <a:alpha val="43137"/>
                    </a:srgbClr>
                  </a:outerShdw>
                </a:effectLst>
              </a:rPr>
            </a:b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048516"/>
            <a:ext cx="10515600" cy="5073651"/>
          </a:xfrm>
        </p:spPr>
        <p:txBody>
          <a:bodyPr>
            <a:normAutofit/>
          </a:bodyPr>
          <a:lstStyle/>
          <a:p>
            <a:pPr marL="0" indent="0">
              <a:buNone/>
            </a:pPr>
            <a:endParaRPr lang="it-IT" dirty="0"/>
          </a:p>
          <a:p>
            <a:pPr algn="just"/>
            <a:r>
              <a:rPr lang="en-US" dirty="0"/>
              <a:t>Meanwhile, policymakers are doing little or nothing.</a:t>
            </a:r>
          </a:p>
          <a:p>
            <a:pPr algn="just"/>
            <a:r>
              <a:rPr lang="en-US" dirty="0"/>
              <a:t>Since the necessary measures are unpopular and may result in a loss of votes, they excel in the art of postponement, acting as if they live on another planet, indifferent to the children or grandchildren they love and care for.</a:t>
            </a:r>
          </a:p>
          <a:p>
            <a:pPr algn="just"/>
            <a:r>
              <a:rPr lang="en-US" dirty="0"/>
              <a:t>Politics is incapable of implementing far-sighted, drastic, effective, and timely measures.</a:t>
            </a:r>
          </a:p>
          <a:p>
            <a:pPr algn="just"/>
            <a:r>
              <a:rPr lang="en-US" dirty="0"/>
              <a:t>We cannot entrust the task of solving current problems to the policy that has led us to this point.</a:t>
            </a:r>
            <a:endParaRPr lang="it-IT" dirty="0"/>
          </a:p>
        </p:txBody>
      </p:sp>
      <p:pic>
        <p:nvPicPr>
          <p:cNvPr id="4" name="Audio 3">
            <a:hlinkClick r:id="" action="ppaction://media"/>
            <a:extLst>
              <a:ext uri="{FF2B5EF4-FFF2-40B4-BE49-F238E27FC236}">
                <a16:creationId xmlns:a16="http://schemas.microsoft.com/office/drawing/2014/main" id="{1BF2C180-FF6A-353F-DCD5-8DB7855837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97053768"/>
      </p:ext>
    </p:extLst>
  </p:cSld>
  <p:clrMapOvr>
    <a:masterClrMapping/>
  </p:clrMapOvr>
  <mc:AlternateContent xmlns:mc="http://schemas.openxmlformats.org/markup-compatibility/2006" xmlns:p14="http://schemas.microsoft.com/office/powerpoint/2010/main">
    <mc:Choice Requires="p14">
      <p:transition spd="med" p14:dur="700" advTm="3300">
        <p:fade/>
      </p:transition>
    </mc:Choice>
    <mc:Fallback xmlns="">
      <p:transition spd="med" advTm="3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77568" y="1157761"/>
            <a:ext cx="10925432" cy="5490176"/>
          </a:xfrm>
        </p:spPr>
        <p:txBody>
          <a:bodyPr>
            <a:normAutofit/>
          </a:bodyPr>
          <a:lstStyle/>
          <a:p>
            <a:pPr marL="0" indent="0">
              <a:buNone/>
            </a:pPr>
            <a:r>
              <a:rPr lang="en-US" sz="2000" u="sng" dirty="0"/>
              <a:t>Transforming Intensive Farming</a:t>
            </a:r>
          </a:p>
          <a:p>
            <a:pPr marL="0" indent="0">
              <a:buNone/>
            </a:pPr>
            <a:r>
              <a:rPr lang="en-US" sz="2000" dirty="0"/>
              <a:t>The first thing that can be done to reduce the impact of global warming at no cost, with very decisive and almost immediate effects, and with positive repercussions for human health and the environment, is something that is little talked about: transforming intensive farms into extensive ones and drastically reducing the consumption of red meat, adhering to the "true" Mediterranean Diet, the one of our grandparents for understanding.</a:t>
            </a:r>
          </a:p>
          <a:p>
            <a:pPr marL="0" indent="0">
              <a:buNone/>
            </a:pPr>
            <a:r>
              <a:rPr lang="en-US" sz="2000" dirty="0"/>
              <a:t>Intensive farming indeed contributes to the greenhouse effect by as much as 14.5%, which is more than all transport by land, sea, and air combined!</a:t>
            </a:r>
          </a:p>
          <a:p>
            <a:pPr marL="0" indent="0">
              <a:buNone/>
            </a:pPr>
            <a:r>
              <a:rPr lang="en-US" sz="2000" dirty="0"/>
              <a:t>How is this possible? A percentage of the so-called "greenhouse gases," like CO2 (carbon dioxide), is due to the respiration of animals; methane, however, which contributes to the greenhouse effect more than 20 times that of CO2, is produced by the digestive processes of the rumen of cattle, sheep, and goats and from the evaporation of gases contained in manure which, instead of being used in place of chemical fertilizers, is left unused to evaporate into the atmosphere.</a:t>
            </a:r>
          </a:p>
          <a:p>
            <a:pPr marL="0" indent="0">
              <a:buNone/>
            </a:pPr>
            <a:r>
              <a:rPr lang="en-US" sz="2000" dirty="0"/>
              <a:t>On Earth, an enormous number of animals estimated at around 24 billion are raised to provide the meat we consume every day.</a:t>
            </a:r>
          </a:p>
          <a:p>
            <a:pPr marL="0" indent="0">
              <a:buNone/>
            </a:pPr>
            <a:r>
              <a:rPr lang="en-US" sz="2000" dirty="0"/>
              <a:t>Farms are also responsible for the high presence of CO2 in the atmosphere, also due to the destruction of thousands of hectares of forests to make way for pastures.</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5197415"/>
      </p:ext>
    </p:extLst>
  </p:cSld>
  <p:clrMapOvr>
    <a:masterClrMapping/>
  </p:clrMapOvr>
  <mc:AlternateContent xmlns:mc="http://schemas.openxmlformats.org/markup-compatibility/2006" xmlns:p14="http://schemas.microsoft.com/office/powerpoint/2010/main">
    <mc:Choice Requires="p14">
      <p:transition spd="med" p14:dur="700" advTm="29495">
        <p:fade/>
      </p:transition>
    </mc:Choice>
    <mc:Fallback xmlns="">
      <p:transition spd="med" advTm="29495">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18986" y="1235676"/>
            <a:ext cx="11257006" cy="5424616"/>
          </a:xfrm>
        </p:spPr>
        <p:txBody>
          <a:bodyPr>
            <a:noAutofit/>
          </a:bodyPr>
          <a:lstStyle/>
          <a:p>
            <a:pPr marL="0" indent="0" algn="just">
              <a:buNone/>
            </a:pPr>
            <a:r>
              <a:rPr lang="en-US" sz="2200" u="sng" dirty="0">
                <a:ea typeface="Lucida Sans Unicode" panose="020B0602030504020204" pitchFamily="34" charset="0"/>
              </a:rPr>
              <a:t>Planting a Trillion Trees</a:t>
            </a:r>
          </a:p>
          <a:p>
            <a:pPr marL="0" indent="0" algn="just">
              <a:buNone/>
            </a:pPr>
            <a:r>
              <a:rPr lang="en-US" sz="2200" dirty="0"/>
              <a:t>Another</a:t>
            </a:r>
            <a:r>
              <a:rPr lang="en-US" sz="2200" dirty="0">
                <a:ea typeface="Lucida Sans Unicode" panose="020B0602030504020204" pitchFamily="34" charset="0"/>
              </a:rPr>
              <a:t> immediate action that would also lead to an increase in job opportunities is to plant billions of trees worldwide, both by reforesting and by planting in all abandoned areas, whether urban or rural, with broadleaf or fast-growing species like poplars, which absorb a lot of CO2 in a relatively short time.</a:t>
            </a:r>
          </a:p>
          <a:p>
            <a:pPr marL="0" indent="0" algn="just">
              <a:buNone/>
            </a:pPr>
            <a:r>
              <a:rPr lang="en-US" sz="2200" dirty="0">
                <a:ea typeface="Lucida Sans Unicode" panose="020B0602030504020204" pitchFamily="34" charset="0"/>
              </a:rPr>
              <a:t>Planting trees to obtain credits, as gas and oil multinationals are doing in order to continue polluting, is not the right approach. The entire carbon credit system, which should be immediately abolished because it only serves to "greenwash," that is, to seemingly solve the problem while actual decisive action is indispensable.</a:t>
            </a:r>
          </a:p>
          <a:p>
            <a:pPr marL="0" indent="0" algn="just">
              <a:buNone/>
            </a:pPr>
            <a:r>
              <a:rPr lang="en-US" sz="2200" dirty="0">
                <a:ea typeface="Lucida Sans Unicode" panose="020B0602030504020204" pitchFamily="34" charset="0"/>
              </a:rPr>
              <a:t>In every city and municipality, there are uncultivated lands or areas left green where grass often grows untended due to lack of funds. Planting trees and shrubs in all these areas would not only absorb many pollutants, mitigate the climate, provide more oxygen, make the areas more attractive and pleasant, but above all, it would contribute significantly to the reduction of Global Warming.</a:t>
            </a:r>
            <a:endParaRPr lang="it-IT" sz="22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2329744"/>
      </p:ext>
    </p:extLst>
  </p:cSld>
  <p:clrMapOvr>
    <a:masterClrMapping/>
  </p:clrMapOvr>
  <mc:AlternateContent xmlns:mc="http://schemas.openxmlformats.org/markup-compatibility/2006" xmlns:p14="http://schemas.microsoft.com/office/powerpoint/2010/main">
    <mc:Choice Requires="p14">
      <p:transition spd="med" p14:dur="700" advTm="20024">
        <p:fade/>
      </p:transition>
    </mc:Choice>
    <mc:Fallback xmlns="">
      <p:transition spd="med" advTm="20024">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24699" y="1310838"/>
            <a:ext cx="10764108" cy="4991100"/>
          </a:xfrm>
        </p:spPr>
        <p:txBody>
          <a:bodyPr>
            <a:normAutofit/>
          </a:bodyPr>
          <a:lstStyle/>
          <a:p>
            <a:pPr marL="0" indent="0">
              <a:buNone/>
            </a:pPr>
            <a:endParaRPr lang="it-IT" sz="800" u="sng" dirty="0"/>
          </a:p>
          <a:p>
            <a:pPr marL="0" indent="0">
              <a:buNone/>
            </a:pPr>
            <a:r>
              <a:rPr lang="en-US" sz="2400" u="sng" dirty="0"/>
              <a:t>Introduction of the Environmental Crime</a:t>
            </a:r>
          </a:p>
          <a:p>
            <a:pPr marL="0" indent="0">
              <a:buNone/>
            </a:pPr>
            <a:r>
              <a:rPr lang="en-US" sz="2400" dirty="0"/>
              <a:t>But planting many trees is not enough because it takes many years for new plants to absorb significant amounts of CO2, while when a tree is cut down or burned, it immediately stops absorbing it.</a:t>
            </a:r>
          </a:p>
          <a:p>
            <a:pPr marL="0" indent="0">
              <a:buNone/>
            </a:pPr>
            <a:r>
              <a:rPr lang="en-US" sz="2400" dirty="0"/>
              <a:t>Therefore, it is also necessary to protect existing woods and forests and to invest heavily in all means of fire prevention and control.</a:t>
            </a:r>
          </a:p>
          <a:p>
            <a:pPr marL="0" indent="0">
              <a:buNone/>
            </a:pPr>
            <a:r>
              <a:rPr lang="en-US" sz="2400" dirty="0"/>
              <a:t>Consequently, environmental crime must be introduced worldwide with very severe penalties, particularly for arson that, in addition to directly emitting large quantities of carbon dioxide, destroys trees, thus nullifying their absorption capacity. Moreover, a global law should be enacted that prohibits construction or use for other purposes on areas affected by fire for many years.</a:t>
            </a: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7109295"/>
      </p:ext>
    </p:extLst>
  </p:cSld>
  <p:clrMapOvr>
    <a:masterClrMapping/>
  </p:clrMapOvr>
  <mc:AlternateContent xmlns:mc="http://schemas.openxmlformats.org/markup-compatibility/2006" xmlns:p14="http://schemas.microsoft.com/office/powerpoint/2010/main">
    <mc:Choice Requires="p14">
      <p:transition spd="med" p14:dur="700" advTm="20024">
        <p:fade/>
      </p:transition>
    </mc:Choice>
    <mc:Fallback xmlns="">
      <p:transition spd="med" advTm="20024">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67266" y="1356157"/>
            <a:ext cx="11121080" cy="5270500"/>
          </a:xfrm>
        </p:spPr>
        <p:txBody>
          <a:bodyPr>
            <a:normAutofit/>
          </a:bodyPr>
          <a:lstStyle/>
          <a:p>
            <a:pPr marL="0" indent="0">
              <a:buNone/>
            </a:pPr>
            <a:r>
              <a:rPr lang="en-US" sz="2000" u="sng" dirty="0">
                <a:ea typeface="Lucida Sans Unicode" panose="020B0602030504020204" pitchFamily="34" charset="0"/>
              </a:rPr>
              <a:t>Encouraging Non-Polluting Transport Systems</a:t>
            </a:r>
          </a:p>
          <a:p>
            <a:pPr marL="0" indent="0">
              <a:buNone/>
            </a:pPr>
            <a:r>
              <a:rPr lang="en-US" sz="2000" dirty="0">
                <a:ea typeface="Lucida Sans Unicode" panose="020B0602030504020204" pitchFamily="34" charset="0"/>
              </a:rPr>
              <a:t>Our legs are the most sustainable means of transport in the world, and moving has very positive effects on our health. Therefore, incentives for using bikes and walking could be implemented through dedicated apps (some of which already exist) that give credits for each kilometer traveled. In large cities, bike sharing is a good solution. To encourage biking and walking, however, more investment is needed in bike and pedestrian paths.</a:t>
            </a:r>
          </a:p>
          <a:p>
            <a:pPr marL="0" indent="0">
              <a:buNone/>
            </a:pPr>
            <a:r>
              <a:rPr lang="en-US" sz="2000" dirty="0">
                <a:ea typeface="Lucida Sans Unicode" panose="020B0602030504020204" pitchFamily="34" charset="0"/>
              </a:rPr>
              <a:t>Electric vehicles should be highly encouraged but only if they can be charged 100% by renewable sources since we know well that the electricity available on the grid is only about 30% from renewable sources. A good idea would be to install photovoltaic canopies in the parking lots of companies and shopping centers to charge cars during parking and to keep them shaded in the summer.</a:t>
            </a:r>
          </a:p>
          <a:p>
            <a:pPr marL="0" indent="0">
              <a:buNone/>
            </a:pPr>
            <a:r>
              <a:rPr lang="en-US" sz="2000" dirty="0">
                <a:ea typeface="Lucida Sans Unicode" panose="020B0602030504020204" pitchFamily="34" charset="0"/>
              </a:rPr>
              <a:t>Other good practices to spread and incentivize are carpooling and car sharing.</a:t>
            </a:r>
          </a:p>
          <a:p>
            <a:pPr marL="0" indent="0">
              <a:buNone/>
            </a:pPr>
            <a:r>
              <a:rPr lang="en-US" sz="2000" dirty="0">
                <a:ea typeface="Lucida Sans Unicode" panose="020B0602030504020204" pitchFamily="34" charset="0"/>
              </a:rPr>
              <a:t>Trains are also the best solution for freight transport, but investment is necessary in infrastructure for intermodal transport (truck + train).</a:t>
            </a: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8073040"/>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1048265" y="1660439"/>
            <a:ext cx="10801865" cy="3537121"/>
          </a:xfrm>
        </p:spPr>
        <p:txBody>
          <a:bodyPr>
            <a:normAutofit/>
          </a:bodyPr>
          <a:lstStyle/>
          <a:p>
            <a:pPr marL="0" indent="0">
              <a:buNone/>
            </a:pPr>
            <a:r>
              <a:rPr lang="en-US" sz="2400" u="sng" dirty="0">
                <a:ea typeface="Lucida Sans Unicode" panose="020B0602030504020204" pitchFamily="34" charset="0"/>
              </a:rPr>
              <a:t>Making Public Transportation Free and Developing It Worldwide</a:t>
            </a:r>
          </a:p>
          <a:p>
            <a:pPr marL="0" indent="0">
              <a:buNone/>
            </a:pPr>
            <a:r>
              <a:rPr lang="en-US" sz="2400" dirty="0">
                <a:ea typeface="Lucida Sans Unicode" panose="020B0602030504020204" pitchFamily="34" charset="0"/>
              </a:rPr>
              <a:t>Making public transportation free worldwide would be a drastic but very effective solution. To save money, all citizens would be encouraged to leave their private vehicles at home and use public transportation for free.</a:t>
            </a:r>
          </a:p>
          <a:p>
            <a:pPr marL="0" indent="0">
              <a:buNone/>
            </a:pPr>
            <a:r>
              <a:rPr lang="en-US" sz="2400" dirty="0">
                <a:ea typeface="Lucida Sans Unicode" panose="020B0602030504020204" pitchFamily="34" charset="0"/>
              </a:rPr>
              <a:t>The costs that would have to be borne by nations and local communities could be covered by funds from climate taxation (carbon tax) and from strongly progressive taxation on great wealth.</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2726900"/>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49411" y="1487447"/>
            <a:ext cx="10801865" cy="3883106"/>
          </a:xfrm>
        </p:spPr>
        <p:txBody>
          <a:bodyPr>
            <a:normAutofit lnSpcReduction="10000"/>
          </a:bodyPr>
          <a:lstStyle/>
          <a:p>
            <a:pPr marL="0" indent="0">
              <a:buNone/>
            </a:pPr>
            <a:r>
              <a:rPr lang="en-US" sz="2400" u="sng" dirty="0">
                <a:ea typeface="Lucida Sans Unicode" panose="020B0602030504020204" pitchFamily="34" charset="0"/>
              </a:rPr>
              <a:t>Redistribution of Wealth</a:t>
            </a:r>
          </a:p>
          <a:p>
            <a:pPr marL="0" indent="0">
              <a:buNone/>
            </a:pPr>
            <a:r>
              <a:rPr lang="en-US" sz="2400" dirty="0">
                <a:ea typeface="Lucida Sans Unicode" panose="020B0602030504020204" pitchFamily="34" charset="0"/>
              </a:rPr>
              <a:t>There is also a need to reverse the long-standing trend where the rich get richer and the poor get poorer, with a very progressive taxation to begin rebalancing and narrowing the gaps.</a:t>
            </a:r>
          </a:p>
          <a:p>
            <a:pPr marL="0" indent="0">
              <a:buNone/>
            </a:pPr>
            <a:r>
              <a:rPr lang="en-US" sz="2400" dirty="0">
                <a:ea typeface="Lucida Sans Unicode" panose="020B0602030504020204" pitchFamily="34" charset="0"/>
              </a:rPr>
              <a:t>It is also time for the world to abolish tax havens, drastically reduce tax evasion with monitoring of bank accounts as well as assets owned by every citizen, impose increasingly tighter limits on cash, and apply heavy taxation on speculation and excess profits so that everyone contributes as much as possible to financing the ecological transition.</a:t>
            </a:r>
          </a:p>
          <a:p>
            <a:pPr marL="0" indent="0">
              <a:buNone/>
            </a:pPr>
            <a:r>
              <a:rPr lang="en-US" sz="2400" dirty="0">
                <a:ea typeface="Lucida Sans Unicode" panose="020B0602030504020204" pitchFamily="34" charset="0"/>
              </a:rPr>
              <a:t>The proceeds should also be used to help the poorest nations and support them in their commitment to not increase their emissions.</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5747177"/>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03186" y="1340929"/>
            <a:ext cx="10923375" cy="5412259"/>
          </a:xfrm>
        </p:spPr>
        <p:txBody>
          <a:bodyPr>
            <a:normAutofit/>
          </a:bodyPr>
          <a:lstStyle/>
          <a:p>
            <a:pPr marL="0" indent="0">
              <a:buNone/>
            </a:pPr>
            <a:r>
              <a:rPr lang="en-US" sz="2400" u="sng" dirty="0">
                <a:ea typeface="Lucida Sans Unicode" panose="020B0602030504020204" pitchFamily="34" charset="0"/>
              </a:rPr>
              <a:t>Buying Local Products</a:t>
            </a:r>
          </a:p>
          <a:p>
            <a:pPr marL="0" indent="0">
              <a:buNone/>
            </a:pPr>
            <a:r>
              <a:rPr lang="en-US" sz="2400" dirty="0">
                <a:ea typeface="Lucida Sans Unicode" panose="020B0602030504020204" pitchFamily="34" charset="0"/>
              </a:rPr>
              <a:t>When it comes to the issue of climate change, the inevitable response is: "But what can I do?"</a:t>
            </a:r>
          </a:p>
          <a:p>
            <a:pPr marL="0" indent="0">
              <a:buNone/>
            </a:pPr>
            <a:r>
              <a:rPr lang="en-US" sz="2400" dirty="0">
                <a:ea typeface="Lucida Sans Unicode" panose="020B0602030504020204" pitchFamily="34" charset="0"/>
              </a:rPr>
              <a:t>One thing we ALL can do is decide what to consume. If, for example, we all stopped buying fruit and vegetables that come from the other side of the world and settled for zero-kilometer and seasonal produce, there would be enormous savings in emissions and pollution, as well as being great for health, quality, and taste of products.</a:t>
            </a:r>
          </a:p>
          <a:p>
            <a:pPr marL="0" indent="0">
              <a:buNone/>
            </a:pPr>
            <a:r>
              <a:rPr lang="en-US" sz="2400" dirty="0">
                <a:ea typeface="Lucida Sans Unicode" panose="020B0602030504020204" pitchFamily="34" charset="0"/>
              </a:rPr>
              <a:t>Even mineral water, which heavily impacts pollution in transport from far-away bottling locations, should be chosen taking into account the distance from the source, or better yet, use purified and improved tap water which we can draw from the so-called "public fountains" that many municipalities have already made available to citizens. This system should be extended everywhere, funded by carbon tax contributions.</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6965231"/>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91978" y="1964725"/>
            <a:ext cx="11145795" cy="3385751"/>
          </a:xfrm>
        </p:spPr>
        <p:txBody>
          <a:bodyPr>
            <a:normAutofit/>
          </a:bodyPr>
          <a:lstStyle/>
          <a:p>
            <a:pPr marL="0" indent="0">
              <a:buNone/>
            </a:pPr>
            <a:r>
              <a:rPr lang="en-US" sz="2400" u="sng" dirty="0">
                <a:ea typeface="Lucida Sans Unicode" panose="020B0602030504020204" pitchFamily="34" charset="0"/>
              </a:rPr>
              <a:t>Sustainable Agriculture</a:t>
            </a:r>
          </a:p>
          <a:p>
            <a:pPr marL="0" indent="0">
              <a:buNone/>
            </a:pPr>
            <a:r>
              <a:rPr lang="en-US" sz="2400" dirty="0">
                <a:ea typeface="Lucida Sans Unicode" panose="020B0602030504020204" pitchFamily="34" charset="0"/>
              </a:rPr>
              <a:t>Deep plowing (over 45 cm) is very harmful as it destroys the fertility of the soil, not to mention the huge costs involved. The clods produced by deep plowing will need to be broken down with various passes, which requires a lot of diesel and significant emissions into the atmosphere as well as destroying insects, millipedes, and especially earthworms that incorporate humus into the soil, which has formed or been applied to the surface, thus increasing the fertility of the soil. With this type of cultivation, organic matter vanishes year after year. It would be possible to reduce the impact of agriculture on the climate by 30% by switching to innovative technologies and conscious practices.</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8739138"/>
      </p:ext>
    </p:extLst>
  </p:cSld>
  <p:clrMapOvr>
    <a:masterClrMapping/>
  </p:clrMapOvr>
  <mc:AlternateContent xmlns:mc="http://schemas.openxmlformats.org/markup-compatibility/2006" xmlns:p14="http://schemas.microsoft.com/office/powerpoint/2010/main">
    <mc:Choice Requires="p14">
      <p:transition spd="med" p14:dur="700" advTm="35885">
        <p:fade/>
      </p:transition>
    </mc:Choice>
    <mc:Fallback xmlns="">
      <p:transition spd="med" advTm="35885">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1371601"/>
            <a:ext cx="10515600" cy="4991100"/>
          </a:xfrm>
        </p:spPr>
        <p:txBody>
          <a:bodyPr>
            <a:normAutofit/>
          </a:bodyPr>
          <a:lstStyle/>
          <a:p>
            <a:pPr marL="0" indent="0">
              <a:buNone/>
            </a:pPr>
            <a:r>
              <a:rPr lang="en-US" sz="2000" u="sng" dirty="0">
                <a:ea typeface="Lucida Sans Unicode" panose="020B0602030504020204" pitchFamily="34" charset="0"/>
              </a:rPr>
              <a:t>Increasing Energy Efficiency in All Areas</a:t>
            </a:r>
          </a:p>
          <a:p>
            <a:pPr marL="0" indent="0">
              <a:buNone/>
            </a:pPr>
            <a:r>
              <a:rPr lang="en-US" sz="2000" dirty="0">
                <a:ea typeface="Lucida Sans Unicode" panose="020B0602030504020204" pitchFamily="34" charset="0"/>
              </a:rPr>
              <a:t>The energy efficiency of many things can be improved: from better thermal insulation of our homes and public buildings to the efficiency of appliances and transportation means, to company machinery, home systems, and much more. Some progress is being made in certain areas, but much more investment is needed. Investments in energy efficiency pay for themselves with the resulting energy savings and, in addition, create new jobs.</a:t>
            </a:r>
          </a:p>
          <a:p>
            <a:pPr marL="0" indent="0">
              <a:buNone/>
            </a:pPr>
            <a:endParaRPr lang="en-US" sz="2000" dirty="0">
              <a:ea typeface="Lucida Sans Unicode" panose="020B0602030504020204" pitchFamily="34" charset="0"/>
            </a:endParaRPr>
          </a:p>
          <a:p>
            <a:pPr marL="0" indent="0">
              <a:buNone/>
            </a:pPr>
            <a:r>
              <a:rPr lang="en-US" sz="2000" dirty="0">
                <a:ea typeface="Lucida Sans Unicode" panose="020B0602030504020204" pitchFamily="34" charset="0"/>
              </a:rPr>
              <a:t>Implementing the Carbon Tax</a:t>
            </a:r>
          </a:p>
          <a:p>
            <a:pPr marL="0" indent="0">
              <a:buNone/>
            </a:pPr>
            <a:r>
              <a:rPr lang="en-US" sz="2000" dirty="0">
                <a:ea typeface="Lucida Sans Unicode" panose="020B0602030504020204" pitchFamily="34" charset="0"/>
              </a:rPr>
              <a:t>The Carbon Tax is a tax on energy products and services that cause carbon dioxide emissions into the atmosphere. It was introduced in Italy at the end of the '90s but unfortunately has never really been implemented. The purpose is to reduce greenhouse gas emissions and to encourage states and end consumers to prefer more ecological and thus less polluting solutions. The amount of the tax to be paid increases with the pollution produced. It is the measure that would most directly and promptly reduce CO2 emissions.</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0258034"/>
      </p:ext>
    </p:extLst>
  </p:cSld>
  <p:clrMapOvr>
    <a:masterClrMapping/>
  </p:clrMapOvr>
  <mc:AlternateContent xmlns:mc="http://schemas.openxmlformats.org/markup-compatibility/2006" xmlns:p14="http://schemas.microsoft.com/office/powerpoint/2010/main">
    <mc:Choice Requires="p14">
      <p:transition spd="med" p14:dur="700" advTm="22300">
        <p:fade/>
      </p:transition>
    </mc:Choice>
    <mc:Fallback xmlns="">
      <p:transition spd="med" advTm="223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1058562" y="1569739"/>
            <a:ext cx="10295238" cy="4991100"/>
          </a:xfrm>
        </p:spPr>
        <p:txBody>
          <a:bodyPr>
            <a:normAutofit/>
          </a:bodyPr>
          <a:lstStyle/>
          <a:p>
            <a:pPr marL="0" indent="0">
              <a:buNone/>
            </a:pPr>
            <a:r>
              <a:rPr lang="en-US" sz="2400" u="sng" dirty="0">
                <a:ea typeface="Lucida Sans Unicode" panose="020B0602030504020204" pitchFamily="34" charset="0"/>
              </a:rPr>
              <a:t>Provide Incentives for Renewables and Remove Them for Fossils</a:t>
            </a:r>
          </a:p>
          <a:p>
            <a:pPr marL="0" indent="0">
              <a:buNone/>
            </a:pPr>
            <a:r>
              <a:rPr lang="en-US" sz="2400" dirty="0">
                <a:ea typeface="Lucida Sans Unicode" panose="020B0602030504020204" pitchFamily="34" charset="0"/>
              </a:rPr>
              <a:t>It is necessary to remove any incentive for fossil fuels and incinerators, and instead, increasingly incentivize all renewable energy sources:</a:t>
            </a:r>
          </a:p>
          <a:p>
            <a:r>
              <a:rPr lang="en-US" sz="2400" dirty="0">
                <a:ea typeface="Lucida Sans Unicode" panose="020B0602030504020204" pitchFamily="34" charset="0"/>
              </a:rPr>
              <a:t>    Photovoltaic</a:t>
            </a:r>
          </a:p>
          <a:p>
            <a:r>
              <a:rPr lang="en-US" sz="2400" dirty="0">
                <a:ea typeface="Lucida Sans Unicode" panose="020B0602030504020204" pitchFamily="34" charset="0"/>
              </a:rPr>
              <a:t>    Concentrated Solar Power</a:t>
            </a:r>
          </a:p>
          <a:p>
            <a:r>
              <a:rPr lang="en-US" sz="2400" dirty="0">
                <a:ea typeface="Lucida Sans Unicode" panose="020B0602030504020204" pitchFamily="34" charset="0"/>
              </a:rPr>
              <a:t>    Wind</a:t>
            </a:r>
          </a:p>
          <a:p>
            <a:r>
              <a:rPr lang="en-US" sz="2400" dirty="0">
                <a:ea typeface="Lucida Sans Unicode" panose="020B0602030504020204" pitchFamily="34" charset="0"/>
              </a:rPr>
              <a:t>    Biogas</a:t>
            </a:r>
          </a:p>
          <a:p>
            <a:pPr marL="0" indent="0">
              <a:buNone/>
            </a:pPr>
            <a:r>
              <a:rPr lang="en-US" sz="2400" dirty="0">
                <a:ea typeface="Lucida Sans Unicode" panose="020B0602030504020204" pitchFamily="34" charset="0"/>
              </a:rPr>
              <a:t>which we will examine individually below.</a:t>
            </a:r>
          </a:p>
          <a:p>
            <a:pPr marL="0" indent="0">
              <a:buNone/>
            </a:pPr>
            <a:r>
              <a:rPr lang="en-US" sz="2400" dirty="0">
                <a:ea typeface="Lucida Sans Unicode" panose="020B0602030504020204" pitchFamily="34" charset="0"/>
              </a:rPr>
              <a:t>It would also be helpful to simplify the environmental assessments required      </a:t>
            </a:r>
          </a:p>
          <a:p>
            <a:pPr marL="0" indent="0">
              <a:buNone/>
            </a:pPr>
            <a:r>
              <a:rPr lang="en-US" sz="2400" dirty="0">
                <a:ea typeface="Lucida Sans Unicode" panose="020B0602030504020204" pitchFamily="34" charset="0"/>
              </a:rPr>
              <a:t>by national regulations.</a:t>
            </a:r>
          </a:p>
          <a:p>
            <a:pPr marL="0" indent="0">
              <a:buNone/>
            </a:pPr>
            <a:endParaRPr lang="en-US" sz="2400" u="sng" dirty="0">
              <a:ea typeface="Lucida Sans Unicode" panose="020B0602030504020204" pitchFamily="34" charset="0"/>
            </a:endParaRP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875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6551969"/>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3F7080-B86D-448A-BC0C-9A805A7E194B}"/>
              </a:ext>
            </a:extLst>
          </p:cNvPr>
          <p:cNvSpPr>
            <a:spLocks noGrp="1"/>
          </p:cNvSpPr>
          <p:nvPr>
            <p:ph type="title"/>
          </p:nvPr>
        </p:nvSpPr>
        <p:spPr>
          <a:xfrm>
            <a:off x="838200" y="365125"/>
            <a:ext cx="10515600" cy="1054099"/>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Time is About to Expire</a:t>
            </a:r>
            <a:endParaRPr lang="it-IT" sz="2800" dirty="0"/>
          </a:p>
        </p:txBody>
      </p:sp>
      <p:sp>
        <p:nvSpPr>
          <p:cNvPr id="3" name="Segnaposto contenuto 2">
            <a:extLst>
              <a:ext uri="{FF2B5EF4-FFF2-40B4-BE49-F238E27FC236}">
                <a16:creationId xmlns:a16="http://schemas.microsoft.com/office/drawing/2014/main" id="{F2DE54B5-62C0-45F2-B2FF-7707DD62AF8E}"/>
              </a:ext>
            </a:extLst>
          </p:cNvPr>
          <p:cNvSpPr>
            <a:spLocks noGrp="1"/>
          </p:cNvSpPr>
          <p:nvPr>
            <p:ph idx="1"/>
          </p:nvPr>
        </p:nvSpPr>
        <p:spPr>
          <a:xfrm>
            <a:off x="838200" y="1419224"/>
            <a:ext cx="10515600" cy="5073651"/>
          </a:xfrm>
        </p:spPr>
        <p:txBody>
          <a:bodyPr>
            <a:normAutofit fontScale="92500" lnSpcReduction="10000"/>
          </a:bodyPr>
          <a:lstStyle/>
          <a:p>
            <a:pPr marL="0" indent="0" algn="just">
              <a:buNone/>
            </a:pPr>
            <a:r>
              <a:rPr lang="en-US" dirty="0"/>
              <a:t>We will only be able to influence politicians if the masses become aware and young people continue to protest, as they have already begun, with even greater vigor and broader scope, escalating to all-out strikes if necessary.</a:t>
            </a:r>
          </a:p>
          <a:p>
            <a:pPr marL="0" indent="0" algn="just">
              <a:buNone/>
            </a:pPr>
            <a:endParaRPr lang="en-US" dirty="0"/>
          </a:p>
          <a:p>
            <a:pPr marL="0" indent="0" algn="just">
              <a:buNone/>
            </a:pPr>
            <a:r>
              <a:rPr lang="en-US" dirty="0"/>
              <a:t>The future of young people is in grave danger. Politicians are robbing them of it through their indifference, while we, the citizens, preoccupied with daily issues, fail to see or refuse to acknowledge the precipice towards which we are headed. If we truly wish to demonstrate our love for our children and grandchildren, we must act swiftly and do everything in our power to ensure we do not bequeath them a world that is uninhabitable.</a:t>
            </a:r>
          </a:p>
          <a:p>
            <a:pPr marL="0" indent="0" algn="just">
              <a:buNone/>
            </a:pPr>
            <a:endParaRPr lang="en-US" dirty="0"/>
          </a:p>
          <a:p>
            <a:pPr marL="0" indent="0" algn="just">
              <a:buNone/>
            </a:pPr>
            <a:r>
              <a:rPr lang="en-US" b="1" dirty="0"/>
              <a:t>"The future will judge us especially for what we could have done but did not do." — (</a:t>
            </a:r>
            <a:r>
              <a:rPr lang="en-US" b="1" dirty="0" err="1"/>
              <a:t>Ermanno</a:t>
            </a:r>
            <a:r>
              <a:rPr lang="en-US" b="1" dirty="0"/>
              <a:t> </a:t>
            </a:r>
            <a:r>
              <a:rPr lang="en-US" b="1" dirty="0" err="1"/>
              <a:t>Olmi</a:t>
            </a:r>
            <a:r>
              <a:rPr lang="en-US" b="1" dirty="0"/>
              <a:t>)</a:t>
            </a:r>
            <a:endParaRPr lang="it-IT" b="1" dirty="0"/>
          </a:p>
        </p:txBody>
      </p:sp>
      <p:pic>
        <p:nvPicPr>
          <p:cNvPr id="4" name="Audio 3">
            <a:hlinkClick r:id="" action="ppaction://media"/>
            <a:extLst>
              <a:ext uri="{FF2B5EF4-FFF2-40B4-BE49-F238E27FC236}">
                <a16:creationId xmlns:a16="http://schemas.microsoft.com/office/drawing/2014/main" id="{EB103B23-C0F9-93D1-D9D3-3BB1A9417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10593180"/>
      </p:ext>
    </p:extLst>
  </p:cSld>
  <p:clrMapOvr>
    <a:masterClrMapping/>
  </p:clrMapOvr>
  <mc:AlternateContent xmlns:mc="http://schemas.openxmlformats.org/markup-compatibility/2006" xmlns:p14="http://schemas.microsoft.com/office/powerpoint/2010/main">
    <mc:Choice Requires="p14">
      <p:transition spd="med" p14:dur="700" advTm="8293">
        <p:fade/>
      </p:transition>
    </mc:Choice>
    <mc:Fallback xmlns="">
      <p:transition spd="med" advTm="82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876677"/>
            <a:ext cx="10888362" cy="4991100"/>
          </a:xfrm>
        </p:spPr>
        <p:txBody>
          <a:bodyPr>
            <a:normAutofit/>
          </a:bodyPr>
          <a:lstStyle/>
          <a:p>
            <a:pPr marL="0" indent="0">
              <a:buNone/>
            </a:pPr>
            <a:endParaRPr lang="it-IT" sz="800" dirty="0"/>
          </a:p>
          <a:p>
            <a:pPr marL="0" indent="0">
              <a:buNone/>
            </a:pPr>
            <a:r>
              <a:rPr lang="en-US" sz="2200" u="sng" dirty="0">
                <a:ea typeface="Lucida Sans Unicode" panose="020B0602030504020204" pitchFamily="34" charset="0"/>
              </a:rPr>
              <a:t>Photovoltaic</a:t>
            </a:r>
          </a:p>
          <a:p>
            <a:pPr marL="0" indent="0">
              <a:buNone/>
            </a:pPr>
            <a:r>
              <a:rPr lang="en-US" sz="2200" dirty="0">
                <a:ea typeface="Lucida Sans Unicode" panose="020B0602030504020204" pitchFamily="34" charset="0"/>
              </a:rPr>
              <a:t>In addition to heavily investing in the research for ever-improving and high-performance materials and funding the increasingly widespread diffusion of photovoltaic systems, including the establishment of cooperatives for local energy production up to 20 </a:t>
            </a:r>
            <a:r>
              <a:rPr lang="en-US" sz="2200" dirty="0" err="1">
                <a:ea typeface="Lucida Sans Unicode" panose="020B0602030504020204" pitchFamily="34" charset="0"/>
              </a:rPr>
              <a:t>kWp</a:t>
            </a:r>
            <a:r>
              <a:rPr lang="en-US" sz="2200" dirty="0">
                <a:ea typeface="Lucida Sans Unicode" panose="020B0602030504020204" pitchFamily="34" charset="0"/>
              </a:rPr>
              <a:t>, another excellent idea, as already mentioned, is to subsidize modular photovoltaic canopies at all workplaces, designed based on the number of employees who use an electric car.</a:t>
            </a:r>
          </a:p>
          <a:p>
            <a:pPr marL="0" indent="0">
              <a:buNone/>
            </a:pPr>
            <a:r>
              <a:rPr lang="en-US" sz="2200" dirty="0">
                <a:ea typeface="Lucida Sans Unicode" panose="020B0602030504020204" pitchFamily="34" charset="0"/>
              </a:rPr>
              <a:t>The employee, who often lives far from the workplace, parks the car during the day (moreover, in the shade during summer) under a photovoltaic canopy with a charging socket. When they leave, the car is already fully charged with energy and therefore can travel practically for free and without emissions!</a:t>
            </a:r>
          </a:p>
          <a:p>
            <a:pPr marL="0" indent="0">
              <a:buNone/>
            </a:pPr>
            <a:r>
              <a:rPr lang="en-US" sz="2200" dirty="0">
                <a:ea typeface="Lucida Sans Unicode" panose="020B0602030504020204" pitchFamily="34" charset="0"/>
              </a:rPr>
              <a:t>All public parking lots and those of shopping centers should also be equipped with photovoltaic canopies that, in addition, provide protection from the sun.</a:t>
            </a: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id="{A1BBAE5C-B554-8319-9AFF-A5DFEF959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412" y="5385669"/>
            <a:ext cx="3355175" cy="1191307"/>
          </a:xfrm>
          <a:prstGeom prst="rect">
            <a:avLst/>
          </a:prstGeom>
        </p:spPr>
      </p:pic>
    </p:spTree>
    <p:extLst>
      <p:ext uri="{BB962C8B-B14F-4D97-AF65-F5344CB8AC3E}">
        <p14:creationId xmlns:p14="http://schemas.microsoft.com/office/powerpoint/2010/main" val="807583661"/>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367613" y="889690"/>
            <a:ext cx="8245046" cy="5820029"/>
          </a:xfrm>
        </p:spPr>
        <p:txBody>
          <a:bodyPr>
            <a:normAutofit lnSpcReduction="10000"/>
          </a:bodyPr>
          <a:lstStyle/>
          <a:p>
            <a:pPr marL="0" indent="0">
              <a:buNone/>
            </a:pPr>
            <a:endParaRPr lang="it-IT" sz="800" dirty="0"/>
          </a:p>
          <a:p>
            <a:pPr marL="0" indent="0">
              <a:buNone/>
            </a:pPr>
            <a:r>
              <a:rPr lang="en-US" sz="2200" u="sng" dirty="0">
                <a:ea typeface="Lucida Sans Unicode" panose="020B0602030504020204" pitchFamily="34" charset="0"/>
              </a:rPr>
              <a:t>Concentrated Solar Power (CSP)</a:t>
            </a:r>
          </a:p>
          <a:p>
            <a:pPr marL="0" indent="0">
              <a:buNone/>
            </a:pPr>
            <a:r>
              <a:rPr lang="en-US" sz="2200" dirty="0">
                <a:ea typeface="Lucida Sans Unicode" panose="020B0602030504020204" pitchFamily="34" charset="0"/>
              </a:rPr>
              <a:t>Concentrated Solar Power is a simple and ancient solution for producing heat. A parabolic mirror concentrates the sun's rays at a single point called the "focus," generating a temperature of about 550 °C. At the same point, a tube passes through which a fluid capable of storing heat flows, and thanks to a heat exchanger, it is then used to generate steam to spin a turbine and produce electricity.</a:t>
            </a:r>
          </a:p>
          <a:p>
            <a:pPr marL="0" indent="0">
              <a:buNone/>
            </a:pPr>
            <a:endParaRPr lang="en-US" sz="2200" dirty="0">
              <a:ea typeface="Lucida Sans Unicode" panose="020B0602030504020204" pitchFamily="34" charset="0"/>
            </a:endParaRPr>
          </a:p>
          <a:p>
            <a:pPr marL="0" indent="0">
              <a:buNone/>
            </a:pPr>
            <a:r>
              <a:rPr lang="en-US" sz="2200" dirty="0">
                <a:ea typeface="Lucida Sans Unicode" panose="020B0602030504020204" pitchFamily="34" charset="0"/>
              </a:rPr>
              <a:t>The molten salt technology was conceived by Nobel laureate Carlo Rubbia and developed by ENEA. A fundamental aspect is the ability to store energy in the form of high-temperature heat. This way, it is possible to overcome the disadvantage of solar energy related to the day/night cycle and atmospheric conditions. Despite the molten salt technology being invented and developed in Italy, it has unfortunately been set aside in our country due to bureaucracy, local protests, and lack of incentives. It is, however, gaining ground in other more far-sighted and enterprising countries, particularly in China. Bureaucratic hurdles must be overcome, and the technology must be spread worldwide.</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id="{CB174621-F0D4-DD03-9ED2-E108517B7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8055" y="2924329"/>
            <a:ext cx="2972829" cy="1672216"/>
          </a:xfrm>
          <a:prstGeom prst="rect">
            <a:avLst/>
          </a:prstGeom>
        </p:spPr>
      </p:pic>
    </p:spTree>
    <p:extLst>
      <p:ext uri="{BB962C8B-B14F-4D97-AF65-F5344CB8AC3E}">
        <p14:creationId xmlns:p14="http://schemas.microsoft.com/office/powerpoint/2010/main" val="1803908114"/>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751703" y="840256"/>
            <a:ext cx="8590005" cy="5647037"/>
          </a:xfrm>
        </p:spPr>
        <p:txBody>
          <a:bodyPr>
            <a:normAutofit/>
          </a:bodyPr>
          <a:lstStyle/>
          <a:p>
            <a:pPr marL="0" indent="0">
              <a:buNone/>
            </a:pPr>
            <a:endParaRPr lang="it-IT" sz="800" dirty="0"/>
          </a:p>
          <a:p>
            <a:pPr marL="0" indent="0">
              <a:buNone/>
            </a:pPr>
            <a:r>
              <a:rPr lang="en-US" sz="2000" u="sng" dirty="0">
                <a:ea typeface="Lucida Sans Unicode" panose="020B0602030504020204" pitchFamily="34" charset="0"/>
              </a:rPr>
              <a:t>Wind Energy</a:t>
            </a:r>
          </a:p>
          <a:p>
            <a:pPr marL="0" indent="0">
              <a:buNone/>
            </a:pPr>
            <a:r>
              <a:rPr lang="en-US" sz="2000" dirty="0">
                <a:ea typeface="Lucida Sans Unicode" panose="020B0602030504020204" pitchFamily="34" charset="0"/>
              </a:rPr>
              <a:t>In addition to increasing the existing parks, given the bureaucratic difficulties that must nonetheless be eliminated, and environmentalist resistances that should be accommodated when possible but overcome, urgent action is needed with the so-called "Repowering and Revamping" to quickly increase the amount of energy produced by current wind installations. Repowering is the process of completely replacing the wind generator with a new, more powerful, and efficient one to increase the yield of the plant. Due to the intrinsic degradation of modules and turbines, the current installed generation capacity reduces over time, unless it is replaced with new components. Consequently, the adoption of normative instruments aimed at incentivizing Repowering interventions becomes necessary to increase the current levels of low-carbon generation capacity.</a:t>
            </a:r>
          </a:p>
          <a:p>
            <a:pPr marL="0" indent="0">
              <a:buNone/>
            </a:pPr>
            <a:r>
              <a:rPr lang="en-US" sz="2000" dirty="0">
                <a:ea typeface="Lucida Sans Unicode" panose="020B0602030504020204" pitchFamily="34" charset="0"/>
              </a:rPr>
              <a:t>With the Revamping intervention, only obsolete or worn components are replaced, always with the aim of improving the performance of the entire plant. The main improvements that can be achieved with Revamping are attributable to Reblading, that is, the mere replacement of turbine blades with more efficient ones and the replacement or updating of control software to adapt it to the specificities of the new blade adopted.</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id="{EB58E98F-BF49-881B-0D82-0CF797E57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8487" y="2459209"/>
            <a:ext cx="2252019" cy="3002691"/>
          </a:xfrm>
          <a:prstGeom prst="rect">
            <a:avLst/>
          </a:prstGeom>
        </p:spPr>
      </p:pic>
    </p:spTree>
    <p:extLst>
      <p:ext uri="{BB962C8B-B14F-4D97-AF65-F5344CB8AC3E}">
        <p14:creationId xmlns:p14="http://schemas.microsoft.com/office/powerpoint/2010/main" val="943958009"/>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481915" y="1037964"/>
            <a:ext cx="7933036" cy="5647038"/>
          </a:xfrm>
        </p:spPr>
        <p:txBody>
          <a:bodyPr>
            <a:normAutofit lnSpcReduction="10000"/>
          </a:bodyPr>
          <a:lstStyle/>
          <a:p>
            <a:pPr marL="0" indent="0">
              <a:buNone/>
            </a:pPr>
            <a:endParaRPr lang="it-IT" sz="800" dirty="0"/>
          </a:p>
          <a:p>
            <a:pPr marL="0" indent="0">
              <a:buNone/>
            </a:pPr>
            <a:r>
              <a:rPr lang="en-US" sz="2000" u="sng" dirty="0">
                <a:ea typeface="Lucida Sans Unicode" panose="020B0602030504020204" pitchFamily="34" charset="0"/>
              </a:rPr>
              <a:t>Biogas</a:t>
            </a:r>
          </a:p>
          <a:p>
            <a:pPr marL="0" indent="0">
              <a:buNone/>
            </a:pPr>
            <a:r>
              <a:rPr lang="en-US" sz="2000" dirty="0">
                <a:ea typeface="Lucida Sans Unicode" panose="020B0602030504020204" pitchFamily="34" charset="0"/>
              </a:rPr>
              <a:t>An alternative source of energy that is not fully exploited is biogas, which uses plant waste and excretions. It should be valued and encouraged.</a:t>
            </a:r>
          </a:p>
          <a:p>
            <a:pPr marL="0" indent="0">
              <a:buNone/>
            </a:pPr>
            <a:r>
              <a:rPr lang="en-US" sz="2000" dirty="0">
                <a:ea typeface="Lucida Sans Unicode" panose="020B0602030504020204" pitchFamily="34" charset="0"/>
              </a:rPr>
              <a:t>Biogas is the result of the fermentation, in the absence of oxygen and at a controlled temperature, of organic substances coming from agricultural residues, zootechnical or sewage effluents, integration crops, the organic fraction of selectively collected urban waste, etc., by numerous bacteria. The result of the process is biogas, which has a high calorific value and can be converted into electricity and heat thanks to a co-generator. The fermentation residue is used as a natural fertilizer in crops.</a:t>
            </a:r>
          </a:p>
          <a:p>
            <a:pPr marL="0" indent="0">
              <a:buNone/>
            </a:pPr>
            <a:r>
              <a:rPr lang="en-US" sz="2000" dirty="0">
                <a:ea typeface="Lucida Sans Unicode" panose="020B0602030504020204" pitchFamily="34" charset="0"/>
              </a:rPr>
              <a:t>Biogas is one of the resources that, if systematically implemented wherever possible, could validly contribute to energy autonomy and the reduction of the greenhouse effect, being a clean and flexible energy source that generates both electrical energy and heat, and also enhances waste and by-products.</a:t>
            </a:r>
          </a:p>
          <a:p>
            <a:pPr marL="0" indent="0">
              <a:buNone/>
            </a:pPr>
            <a:r>
              <a:rPr lang="en-US" sz="2000" dirty="0">
                <a:ea typeface="Lucida Sans Unicode" panose="020B0602030504020204" pitchFamily="34" charset="0"/>
              </a:rPr>
              <a:t>The new generation of biogas production plants are capable of generating advanced biomethane, a gas equivalent to methane of fossil origin but of biological origin.</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id="{DF2DFF2F-4174-EAE0-5245-E826DEE33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2084" y="2656703"/>
            <a:ext cx="3411488" cy="2445093"/>
          </a:xfrm>
          <a:prstGeom prst="rect">
            <a:avLst/>
          </a:prstGeom>
        </p:spPr>
      </p:pic>
    </p:spTree>
    <p:extLst>
      <p:ext uri="{BB962C8B-B14F-4D97-AF65-F5344CB8AC3E}">
        <p14:creationId xmlns:p14="http://schemas.microsoft.com/office/powerpoint/2010/main" val="868521796"/>
      </p:ext>
    </p:extLst>
  </p:cSld>
  <p:clrMapOvr>
    <a:masterClrMapping/>
  </p:clrMapOvr>
  <mc:AlternateContent xmlns:mc="http://schemas.openxmlformats.org/markup-compatibility/2006" xmlns:p14="http://schemas.microsoft.com/office/powerpoint/2010/main">
    <mc:Choice Requires="p14">
      <p:transition spd="med" p14:dur="700" advTm="22772">
        <p:fade/>
      </p:transition>
    </mc:Choice>
    <mc:Fallback xmlns="">
      <p:transition spd="med" advTm="22772">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18985" y="1229716"/>
            <a:ext cx="11355858" cy="5160663"/>
          </a:xfrm>
        </p:spPr>
        <p:txBody>
          <a:bodyPr>
            <a:normAutofit fontScale="92500"/>
          </a:bodyPr>
          <a:lstStyle/>
          <a:p>
            <a:pPr marL="0" indent="0">
              <a:buNone/>
            </a:pPr>
            <a:r>
              <a:rPr lang="en-US" sz="2600" u="sng" dirty="0">
                <a:ea typeface="Lucida Sans Unicode" panose="020B0602030504020204" pitchFamily="34" charset="0"/>
              </a:rPr>
              <a:t>Recover and recycle as much as possible worldwide</a:t>
            </a:r>
          </a:p>
          <a:p>
            <a:pPr marL="0" indent="0">
              <a:buNone/>
            </a:pPr>
            <a:r>
              <a:rPr lang="en-US" sz="2600" dirty="0">
                <a:ea typeface="Lucida Sans Unicode" panose="020B0602030504020204" pitchFamily="34" charset="0"/>
              </a:rPr>
              <a:t>The strict rule of the 4 "R's" must be applied: Reduce, Reuse, Recycle, Recover.</a:t>
            </a:r>
          </a:p>
          <a:p>
            <a:pPr marL="0" indent="0">
              <a:buNone/>
            </a:pPr>
            <a:r>
              <a:rPr lang="en-US" sz="2600" dirty="0">
                <a:ea typeface="Lucida Sans Unicode" panose="020B0602030504020204" pitchFamily="34" charset="0"/>
              </a:rPr>
              <a:t>Reduce or eliminate packaging as much as possible and make it all highly recyclable.</a:t>
            </a:r>
          </a:p>
          <a:p>
            <a:pPr marL="0" indent="0">
              <a:buNone/>
            </a:pPr>
            <a:r>
              <a:rPr lang="en-US" sz="2600" dirty="0">
                <a:ea typeface="Lucida Sans Unicode" panose="020B0602030504020204" pitchFamily="34" charset="0"/>
              </a:rPr>
              <a:t>Reuse everything that can be reused, and when it can no longer be used, it should go to the landfill.</a:t>
            </a:r>
          </a:p>
          <a:p>
            <a:pPr marL="0" indent="0">
              <a:buNone/>
            </a:pPr>
            <a:r>
              <a:rPr lang="en-US" sz="2600" dirty="0">
                <a:ea typeface="Lucida Sans Unicode" panose="020B0602030504020204" pitchFamily="34" charset="0"/>
              </a:rPr>
              <a:t>Recycle all recyclables in an optimized way by clearly and legibly indicating on the products the type of recycling that the item is subject to. The best method for collection is differentiated door-to-door pickup that should be carried out everywhere.</a:t>
            </a:r>
          </a:p>
          <a:p>
            <a:pPr marL="0" indent="0">
              <a:buNone/>
            </a:pPr>
            <a:r>
              <a:rPr lang="en-US" sz="2600" dirty="0">
                <a:ea typeface="Lucida Sans Unicode" panose="020B0602030504020204" pitchFamily="34" charset="0"/>
              </a:rPr>
              <a:t>Recover from objects that go to landfills everything that is recoverable, even if it is not very economically advantageous.</a:t>
            </a:r>
          </a:p>
          <a:p>
            <a:pPr marL="0" indent="0">
              <a:buNone/>
            </a:pPr>
            <a:r>
              <a:rPr lang="en-US" sz="2600" dirty="0">
                <a:ea typeface="Lucida Sans Unicode" panose="020B0602030504020204" pitchFamily="34" charset="0"/>
              </a:rPr>
              <a:t>Finally, planned obsolescence must be definitively eliminated to be able to exploit objects for as long as possible.</a:t>
            </a:r>
          </a:p>
          <a:p>
            <a:pPr marL="0" indent="0" algn="just">
              <a:buNone/>
            </a:pPr>
            <a:endParaRPr lang="it-IT" sz="2400" u="sng" dirty="0">
              <a:ea typeface="Lucida Sans Unicode" panose="020B0602030504020204" pitchFamily="34" charset="0"/>
            </a:endParaRPr>
          </a:p>
          <a:p>
            <a:pPr marL="0" indent="0">
              <a:buNone/>
            </a:pPr>
            <a:endParaRPr lang="it-IT" sz="20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9165667"/>
      </p:ext>
    </p:extLst>
  </p:cSld>
  <p:clrMapOvr>
    <a:masterClrMapping/>
  </p:clrMapOvr>
  <mc:AlternateContent xmlns:mc="http://schemas.openxmlformats.org/markup-compatibility/2006" xmlns:p14="http://schemas.microsoft.com/office/powerpoint/2010/main">
    <mc:Choice Requires="p14">
      <p:transition spd="med" p14:dur="700" advTm="27214">
        <p:fade/>
      </p:transition>
    </mc:Choice>
    <mc:Fallback xmlns="">
      <p:transition spd="med" advTm="27214">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1072981" y="1371601"/>
            <a:ext cx="10221097" cy="5486399"/>
          </a:xfrm>
        </p:spPr>
        <p:txBody>
          <a:bodyPr>
            <a:normAutofit/>
          </a:bodyPr>
          <a:lstStyle/>
          <a:p>
            <a:pPr marL="0" indent="0">
              <a:buNone/>
            </a:pPr>
            <a:r>
              <a:rPr lang="en-US" sz="2400" u="sng" dirty="0">
                <a:ea typeface="Lucida Sans Unicode" panose="020B0602030504020204" pitchFamily="34" charset="0"/>
              </a:rPr>
              <a:t>Reduce </a:t>
            </a:r>
            <a:r>
              <a:rPr lang="en-US" sz="2400" u="sng" dirty="0" err="1">
                <a:ea typeface="Lucida Sans Unicode" panose="020B0602030504020204" pitchFamily="34" charset="0"/>
              </a:rPr>
              <a:t>Cementification</a:t>
            </a:r>
            <a:endParaRPr lang="en-US" sz="2400" u="sng" dirty="0">
              <a:ea typeface="Lucida Sans Unicode" panose="020B0602030504020204" pitchFamily="34" charset="0"/>
            </a:endParaRPr>
          </a:p>
          <a:p>
            <a:pPr marL="0" indent="0">
              <a:buNone/>
            </a:pPr>
            <a:r>
              <a:rPr lang="en-US" sz="2400" dirty="0">
                <a:ea typeface="Lucida Sans Unicode" panose="020B0602030504020204" pitchFamily="34" charset="0"/>
              </a:rPr>
              <a:t>The global cement industry pollutes more than entire nations like China and the United States.</a:t>
            </a:r>
          </a:p>
          <a:p>
            <a:pPr marL="0" indent="0">
              <a:buNone/>
            </a:pPr>
            <a:r>
              <a:rPr lang="en-US" sz="2400" dirty="0">
                <a:ea typeface="Lucida Sans Unicode" panose="020B0602030504020204" pitchFamily="34" charset="0"/>
              </a:rPr>
              <a:t>With the expansion of urban areas in many countries, especially in Asia, cement production could increase by 25% by 2030. That's why the construction sector should seek to use new, more "sustainable" materials.</a:t>
            </a:r>
          </a:p>
          <a:p>
            <a:pPr marL="0" indent="0">
              <a:buNone/>
            </a:pPr>
            <a:r>
              <a:rPr lang="en-US" sz="2400" dirty="0">
                <a:ea typeface="Lucida Sans Unicode" panose="020B0602030504020204" pitchFamily="34" charset="0"/>
              </a:rPr>
              <a:t>Cement is one of the sectors considered most difficult to decarbonize: to limit its environmental impact, it will necessarily focus on methods of circular economy, which include, for example, the recycling and reuse of materials and the design of lighter, more durable, and efficient buildings thanks to bio-building techniques.</a:t>
            </a:r>
          </a:p>
          <a:p>
            <a:pPr marL="0" indent="0">
              <a:buNone/>
            </a:pPr>
            <a:r>
              <a:rPr lang="en-US" sz="2400" dirty="0">
                <a:ea typeface="Lucida Sans Unicode" panose="020B0602030504020204" pitchFamily="34" charset="0"/>
              </a:rPr>
              <a:t>In any case, the best way to emit less CO2 into the atmosphere due to cement is to cement and build less, in addition to recovering the existing building heritage.</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8914131"/>
      </p:ext>
    </p:extLst>
  </p:cSld>
  <p:clrMapOvr>
    <a:masterClrMapping/>
  </p:clrMapOvr>
  <mc:AlternateContent xmlns:mc="http://schemas.openxmlformats.org/markup-compatibility/2006" xmlns:p14="http://schemas.microsoft.com/office/powerpoint/2010/main">
    <mc:Choice Requires="p14">
      <p:transition spd="med" p14:dur="700" advTm="22795">
        <p:fade/>
      </p:transition>
    </mc:Choice>
    <mc:Fallback xmlns="">
      <p:transition spd="med" advTm="22795">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553996" y="1433387"/>
            <a:ext cx="11234351" cy="5288692"/>
          </a:xfrm>
        </p:spPr>
        <p:txBody>
          <a:bodyPr>
            <a:normAutofit/>
          </a:bodyPr>
          <a:lstStyle/>
          <a:p>
            <a:pPr marL="0" indent="0">
              <a:buNone/>
            </a:pPr>
            <a:r>
              <a:rPr lang="en-US" sz="2200" u="sng" dirty="0">
                <a:ea typeface="Lucida Sans Unicode" panose="020B0602030504020204" pitchFamily="34" charset="0"/>
              </a:rPr>
              <a:t>Implement a Birth Control Policy</a:t>
            </a:r>
          </a:p>
          <a:p>
            <a:pPr marL="0" indent="0">
              <a:buNone/>
            </a:pPr>
            <a:r>
              <a:rPr lang="en-US" sz="2200" dirty="0">
                <a:ea typeface="Lucida Sans Unicode" panose="020B0602030504020204" pitchFamily="34" charset="0"/>
              </a:rPr>
              <a:t>The world population is increasing uncontrollably. While it is true that too few children are born in some nations, like in Italy, and the population is aging, in many other parts of the world, especially in poorer countries, too many children are being brought into the world. It is predicted that by 2050 the world population will approach 10 billion individuals.</a:t>
            </a:r>
          </a:p>
          <a:p>
            <a:pPr marL="0" indent="0">
              <a:buNone/>
            </a:pPr>
            <a:r>
              <a:rPr lang="en-US" sz="2200" dirty="0">
                <a:ea typeface="Lucida Sans Unicode" panose="020B0602030504020204" pitchFamily="34" charset="0"/>
              </a:rPr>
              <a:t>It is true that in places where many children are born, such as Africa, which is home to more than half of the world's poorest people, only a minimal part of historical emissions is responsible. However, even the poorest rightly aspire to improve their living conditions, and if we do not put a brake on this growth, not only will we further deplete the few resources and pollute the planet more, but there will also be fewer resources for them and many more problems.</a:t>
            </a:r>
          </a:p>
          <a:p>
            <a:pPr marL="0" indent="0">
              <a:buNone/>
            </a:pPr>
            <a:r>
              <a:rPr lang="en-US" sz="2200" dirty="0">
                <a:ea typeface="Lucida Sans Unicode" panose="020B0602030504020204" pitchFamily="34" charset="0"/>
              </a:rPr>
              <a:t>A proper birth control policy with incentives and support for those who limit births, free provision of contraception and counseling, sexual education in schools, and more, is absolutely essential to combat Global Warming.</a:t>
            </a: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52419567"/>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494273" y="1309820"/>
            <a:ext cx="11504139" cy="5585257"/>
          </a:xfrm>
        </p:spPr>
        <p:txBody>
          <a:bodyPr>
            <a:normAutofit/>
          </a:bodyPr>
          <a:lstStyle/>
          <a:p>
            <a:pPr marL="0" indent="0">
              <a:buNone/>
            </a:pPr>
            <a:r>
              <a:rPr lang="en-US" sz="2400" u="sng" dirty="0"/>
              <a:t>Reconvert armies into civil engineering</a:t>
            </a:r>
          </a:p>
          <a:p>
            <a:pPr marL="0" indent="0">
              <a:buNone/>
            </a:pPr>
            <a:r>
              <a:rPr lang="en-US" sz="2400" dirty="0"/>
              <a:t>A scandalous issue that no one protests is the military spending that has reached two billion Euros per year at the global level and is continuously growing. We already have enough weapons to completely destroy our planet several times over. Yet submarines, aircraft, and missiles are continuously studied and produced, becoming more and more performant and increasingly devastating. The United States is even investing in defense and space warfare.</a:t>
            </a:r>
          </a:p>
          <a:p>
            <a:pPr marL="0" indent="0">
              <a:buNone/>
            </a:pPr>
            <a:r>
              <a:rPr lang="en-US" sz="2400" dirty="0"/>
              <a:t>Then there's the pollution from the world's armies. It has been estimated that they emit 5% of global greenhouse gas emissions. More than all of civil aviation.</a:t>
            </a:r>
          </a:p>
          <a:p>
            <a:pPr marL="0" indent="0">
              <a:buNone/>
            </a:pPr>
            <a:r>
              <a:rPr lang="en-US" sz="2400" dirty="0"/>
              <a:t>We must realize that the current enemy of all is global warming and use those resources, means, and men to fight it by achieving global peace and reconverting armies into civil engineering to carry out works of resilience and containment of the negative effects of climate change.</a:t>
            </a: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4417213"/>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651820" y="1705235"/>
            <a:ext cx="10962501" cy="5288692"/>
          </a:xfrm>
        </p:spPr>
        <p:txBody>
          <a:bodyPr>
            <a:normAutofit/>
          </a:bodyPr>
          <a:lstStyle/>
          <a:p>
            <a:pPr marL="0" indent="0">
              <a:buNone/>
            </a:pPr>
            <a:r>
              <a:rPr lang="en-US" sz="2400" u="sng" dirty="0"/>
              <a:t>Limiting recreational flight hours</a:t>
            </a:r>
          </a:p>
          <a:p>
            <a:pPr marL="0" indent="0">
              <a:buNone/>
            </a:pPr>
            <a:r>
              <a:rPr lang="en-US" sz="2400" dirty="0"/>
              <a:t>The impact of emissions from air transport is very high when calculated on a per-passenger per-kilometer basis.</a:t>
            </a:r>
          </a:p>
          <a:p>
            <a:pPr marL="0" indent="0">
              <a:buNone/>
            </a:pPr>
            <a:r>
              <a:rPr lang="en-US" sz="2400" dirty="0"/>
              <a:t>Traveling is wonderful, but given the current situation, we can no longer afford to pollute carelessly.</a:t>
            </a:r>
          </a:p>
          <a:p>
            <a:pPr marL="0" indent="0">
              <a:buNone/>
            </a:pPr>
            <a:r>
              <a:rPr lang="en-US" sz="2400" dirty="0"/>
              <a:t>We must therefore make a relative sacrifice by limiting the number of flight hours for vacations available to each person instead of just acting on price, because by doing so we would disadvantage the less wealthy who, instead, have the same right to travel.</a:t>
            </a:r>
          </a:p>
          <a:p>
            <a:pPr marL="0" indent="0">
              <a:buNone/>
            </a:pPr>
            <a:r>
              <a:rPr lang="en-US" sz="2400" dirty="0"/>
              <a:t>Obviously, business trips would be excluded from these limitations.</a:t>
            </a: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199" y="0"/>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8486780"/>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961770" y="1748482"/>
            <a:ext cx="10799804" cy="3361035"/>
          </a:xfrm>
        </p:spPr>
        <p:txBody>
          <a:bodyPr>
            <a:normAutofit/>
          </a:bodyPr>
          <a:lstStyle/>
          <a:p>
            <a:pPr marL="0" indent="0">
              <a:buNone/>
            </a:pPr>
            <a:r>
              <a:rPr lang="en-US" sz="2400" u="sng" dirty="0"/>
              <a:t>Implement a fuel pricing policy</a:t>
            </a:r>
          </a:p>
          <a:p>
            <a:pPr marL="0" indent="0">
              <a:buNone/>
            </a:pPr>
            <a:r>
              <a:rPr lang="en-US" sz="2400" dirty="0"/>
              <a:t>The consumption of fuels for non-strictly necessary uses should be penalized by increasing the price with a Carbon Tax while completely relieving carriers through refunds or deductions to avoid unnecessary spikes in inflation.</a:t>
            </a:r>
          </a:p>
          <a:p>
            <a:pPr marL="0" indent="0">
              <a:buNone/>
            </a:pPr>
            <a:r>
              <a:rPr lang="en-US" sz="2400" dirty="0"/>
              <a:t>Workers would receive a monthly reimbursement for the necessary kilometers to commute to work. For everyone, a one-time annual relief for strictly necessary personal uses.</a:t>
            </a:r>
          </a:p>
          <a:p>
            <a:pPr marL="0" indent="0">
              <a:buNone/>
            </a:pPr>
            <a:endParaRPr lang="it-IT" sz="2400" dirty="0"/>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932066"/>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7118BD7-CE77-4E59-8426-CC596547C930}"/>
              </a:ext>
            </a:extLst>
          </p:cNvPr>
          <p:cNvSpPr>
            <a:spLocks noGrp="1"/>
          </p:cNvSpPr>
          <p:nvPr>
            <p:ph idx="1"/>
          </p:nvPr>
        </p:nvSpPr>
        <p:spPr>
          <a:xfrm>
            <a:off x="2222500" y="808830"/>
            <a:ext cx="7931150" cy="5210970"/>
          </a:xfrm>
        </p:spPr>
        <p:txBody>
          <a:bodyPr>
            <a:normAutofit/>
          </a:bodyPr>
          <a:lstStyle/>
          <a:p>
            <a:pPr marL="0" indent="0">
              <a:buNone/>
            </a:pPr>
            <a:r>
              <a:rPr lang="it-IT" dirty="0">
                <a:solidFill>
                  <a:srgbClr val="C00000"/>
                </a:solidFill>
              </a:rPr>
              <a:t>  </a:t>
            </a:r>
            <a:r>
              <a:rPr lang="en-US" b="1" u="sng" dirty="0">
                <a:solidFill>
                  <a:srgbClr val="C00000"/>
                </a:solidFill>
                <a:effectLst>
                  <a:outerShdw blurRad="38100" dist="38100" dir="2700000" algn="tl">
                    <a:srgbClr val="000000">
                      <a:alpha val="43137"/>
                    </a:srgbClr>
                  </a:outerShdw>
                </a:effectLst>
                <a:latin typeface="+mj-lt"/>
              </a:rPr>
              <a:t>Index of the Topics We Will Cover:</a:t>
            </a:r>
          </a:p>
          <a:p>
            <a:pPr marL="0" indent="0">
              <a:buNone/>
            </a:pPr>
            <a:endParaRPr lang="en-US" b="1" u="sng" dirty="0">
              <a:solidFill>
                <a:srgbClr val="C00000"/>
              </a:solidFill>
              <a:effectLst>
                <a:outerShdw blurRad="38100" dist="38100" dir="2700000" algn="tl">
                  <a:srgbClr val="000000">
                    <a:alpha val="43137"/>
                  </a:srgbClr>
                </a:outerShdw>
              </a:effectLst>
              <a:latin typeface="+mj-lt"/>
            </a:endParaRPr>
          </a:p>
          <a:p>
            <a:r>
              <a:rPr lang="en-US" b="1" dirty="0">
                <a:effectLst>
                  <a:outerShdw blurRad="38100" dist="38100" dir="2700000" algn="tl">
                    <a:srgbClr val="000000">
                      <a:alpha val="43137"/>
                    </a:srgbClr>
                  </a:outerShdw>
                </a:effectLst>
                <a:latin typeface="+mj-lt"/>
              </a:rPr>
              <a:t>What is global warming </a:t>
            </a:r>
          </a:p>
          <a:p>
            <a:r>
              <a:rPr lang="en-US" b="1" dirty="0">
                <a:effectLst>
                  <a:outerShdw blurRad="38100" dist="38100" dir="2700000" algn="tl">
                    <a:srgbClr val="000000">
                      <a:alpha val="43137"/>
                    </a:srgbClr>
                  </a:outerShdw>
                </a:effectLst>
                <a:latin typeface="+mj-lt"/>
              </a:rPr>
              <a:t>The current situation</a:t>
            </a:r>
          </a:p>
          <a:p>
            <a:r>
              <a:rPr lang="en-US" b="1" dirty="0">
                <a:effectLst>
                  <a:outerShdw blurRad="38100" dist="38100" dir="2700000" algn="tl">
                    <a:srgbClr val="000000">
                      <a:alpha val="43137"/>
                    </a:srgbClr>
                  </a:outerShdw>
                </a:effectLst>
                <a:latin typeface="+mj-lt"/>
              </a:rPr>
              <a:t>The appeals of scientists and the pope</a:t>
            </a:r>
          </a:p>
          <a:p>
            <a:r>
              <a:rPr lang="en-US" b="1" dirty="0">
                <a:effectLst>
                  <a:outerShdw blurRad="38100" dist="38100" dir="2700000" algn="tl">
                    <a:srgbClr val="000000">
                      <a:alpha val="43137"/>
                    </a:srgbClr>
                  </a:outerShdw>
                </a:effectLst>
                <a:latin typeface="+mj-lt"/>
              </a:rPr>
              <a:t>What governments are doing</a:t>
            </a:r>
          </a:p>
          <a:p>
            <a:r>
              <a:rPr lang="en-US" b="1" dirty="0">
                <a:effectLst>
                  <a:outerShdw blurRad="38100" dist="38100" dir="2700000" algn="tl">
                    <a:srgbClr val="000000">
                      <a:alpha val="43137"/>
                    </a:srgbClr>
                  </a:outerShdw>
                </a:effectLst>
                <a:latin typeface="+mj-lt"/>
              </a:rPr>
              <a:t>Why It's Going Faster Than Expected</a:t>
            </a:r>
          </a:p>
          <a:p>
            <a:r>
              <a:rPr lang="en-US" b="1" dirty="0">
                <a:effectLst>
                  <a:outerShdw blurRad="38100" dist="38100" dir="2700000" algn="tl">
                    <a:srgbClr val="000000">
                      <a:alpha val="43137"/>
                    </a:srgbClr>
                  </a:outerShdw>
                </a:effectLst>
                <a:latin typeface="+mj-lt"/>
              </a:rPr>
              <a:t>The consequences of climate change</a:t>
            </a:r>
          </a:p>
          <a:p>
            <a:r>
              <a:rPr lang="en-US" b="1" dirty="0">
                <a:effectLst>
                  <a:outerShdw blurRad="38100" dist="38100" dir="2700000" algn="tl">
                    <a:srgbClr val="000000">
                      <a:alpha val="43137"/>
                    </a:srgbClr>
                  </a:outerShdw>
                </a:effectLst>
                <a:latin typeface="+mj-lt"/>
              </a:rPr>
              <a:t>What must be done to reduce the effects</a:t>
            </a:r>
          </a:p>
          <a:p>
            <a:r>
              <a:rPr lang="en-US" b="1" dirty="0">
                <a:effectLst>
                  <a:outerShdw blurRad="38100" dist="38100" dir="2700000" algn="tl">
                    <a:srgbClr val="000000">
                      <a:alpha val="43137"/>
                    </a:srgbClr>
                  </a:outerShdw>
                </a:effectLst>
                <a:latin typeface="+mj-lt"/>
              </a:rPr>
              <a:t>What citizens can do</a:t>
            </a:r>
            <a:endParaRPr lang="it-IT" sz="2600" dirty="0"/>
          </a:p>
        </p:txBody>
      </p:sp>
      <p:pic>
        <p:nvPicPr>
          <p:cNvPr id="2" name="Audio 1">
            <a:hlinkClick r:id="" action="ppaction://media"/>
            <a:extLst>
              <a:ext uri="{FF2B5EF4-FFF2-40B4-BE49-F238E27FC236}">
                <a16:creationId xmlns:a16="http://schemas.microsoft.com/office/drawing/2014/main" id="{80BD82DE-9C8C-B7B2-55E9-7192F83A81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12351013"/>
      </p:ext>
    </p:extLst>
  </p:cSld>
  <p:clrMapOvr>
    <a:masterClrMapping/>
  </p:clrMapOvr>
  <mc:AlternateContent xmlns:mc="http://schemas.openxmlformats.org/markup-compatibility/2006" xmlns:p14="http://schemas.microsoft.com/office/powerpoint/2010/main">
    <mc:Choice Requires="p14">
      <p:transition spd="med" p14:dur="700" advTm="33547">
        <p:fade/>
      </p:transition>
    </mc:Choice>
    <mc:Fallback xmlns="">
      <p:transition spd="med" advTm="33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74D06D-F466-4309-B6A7-C491E6467D0E}"/>
              </a:ext>
            </a:extLst>
          </p:cNvPr>
          <p:cNvSpPr>
            <a:spLocks noGrp="1"/>
          </p:cNvSpPr>
          <p:nvPr>
            <p:ph idx="1"/>
          </p:nvPr>
        </p:nvSpPr>
        <p:spPr>
          <a:xfrm>
            <a:off x="838200" y="1729946"/>
            <a:ext cx="10515600" cy="5288692"/>
          </a:xfrm>
        </p:spPr>
        <p:txBody>
          <a:bodyPr>
            <a:normAutofit/>
          </a:bodyPr>
          <a:lstStyle/>
          <a:p>
            <a:pPr marL="0" indent="0">
              <a:buNone/>
            </a:pPr>
            <a:r>
              <a:rPr lang="en-US" sz="2400" u="sng" dirty="0"/>
              <a:t>Regulate Cryptocurrencies</a:t>
            </a:r>
          </a:p>
          <a:p>
            <a:pPr marL="0" indent="0">
              <a:buNone/>
            </a:pPr>
            <a:r>
              <a:rPr lang="en-US" sz="2400" dirty="0"/>
              <a:t>A little-known fact is that cryptocurrencies produce significant emissions. To produce Bitcoin, for example, the energy consumed by an entire state is currently absorbed, and as new ones are produced, the energy required to produce them increases.</a:t>
            </a:r>
          </a:p>
          <a:p>
            <a:pPr marL="0" indent="0">
              <a:buNone/>
            </a:pPr>
            <a:r>
              <a:rPr lang="en-US" sz="2400" dirty="0"/>
              <a:t>Moreover, these virtual currencies are used for untraceable payments that facilitate illegality and tax evasion. It is necessary to halt new production and make the existing ones traceable.</a:t>
            </a:r>
          </a:p>
        </p:txBody>
      </p:sp>
      <p:sp>
        <p:nvSpPr>
          <p:cNvPr id="4" name="Titolo 1">
            <a:extLst>
              <a:ext uri="{FF2B5EF4-FFF2-40B4-BE49-F238E27FC236}">
                <a16:creationId xmlns:a16="http://schemas.microsoft.com/office/drawing/2014/main" id="{A1DCC6BF-4EA4-4432-97A9-01705DE39A22}"/>
              </a:ext>
            </a:extLst>
          </p:cNvPr>
          <p:cNvSpPr>
            <a:spLocks noGrp="1"/>
          </p:cNvSpPr>
          <p:nvPr>
            <p:ph type="title"/>
          </p:nvPr>
        </p:nvSpPr>
        <p:spPr>
          <a:xfrm>
            <a:off x="838200" y="1"/>
            <a:ext cx="10515600" cy="1550988"/>
          </a:xfrm>
        </p:spPr>
        <p:txBody>
          <a:bodyPr>
            <a:normAutofit/>
          </a:bodyPr>
          <a:lstStyle/>
          <a:p>
            <a:pPr algn="ctr"/>
            <a:r>
              <a:rPr lang="en-US" sz="3600" b="1" dirty="0">
                <a:solidFill>
                  <a:srgbClr val="C00000"/>
                </a:solidFill>
                <a:effectLst>
                  <a:outerShdw blurRad="38100" dist="38100" dir="2700000" algn="tl">
                    <a:srgbClr val="000000">
                      <a:alpha val="43137"/>
                    </a:srgbClr>
                  </a:outerShdw>
                </a:effectLst>
              </a:rPr>
              <a:t>What Must Be Done to Mitigate Its Effects</a:t>
            </a:r>
            <a:endParaRPr lang="it-IT" sz="36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7706937"/>
      </p:ext>
    </p:extLst>
  </p:cSld>
  <p:clrMapOvr>
    <a:masterClrMapping/>
  </p:clrMapOvr>
  <mc:AlternateContent xmlns:mc="http://schemas.openxmlformats.org/markup-compatibility/2006" xmlns:p14="http://schemas.microsoft.com/office/powerpoint/2010/main">
    <mc:Choice Requires="p14">
      <p:transition spd="med" p14:dur="700" advTm="18334">
        <p:fade/>
      </p:transition>
    </mc:Choice>
    <mc:Fallback xmlns="">
      <p:transition spd="med" advTm="18334">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7A7D3D-0D94-4029-8D40-724DC7D0C525}"/>
              </a:ext>
            </a:extLst>
          </p:cNvPr>
          <p:cNvSpPr>
            <a:spLocks noGrp="1"/>
          </p:cNvSpPr>
          <p:nvPr>
            <p:ph type="title"/>
          </p:nvPr>
        </p:nvSpPr>
        <p:spPr>
          <a:xfrm>
            <a:off x="838200" y="365125"/>
            <a:ext cx="10515600" cy="727075"/>
          </a:xfrm>
        </p:spPr>
        <p:txBody>
          <a:bodyPr>
            <a:normAutofit fontScale="90000"/>
          </a:bodyPr>
          <a:lstStyle/>
          <a:p>
            <a:pPr algn="ctr"/>
            <a:br>
              <a:rPr lang="it-IT" dirty="0">
                <a:solidFill>
                  <a:srgbClr val="C00000"/>
                </a:solidFill>
                <a:effectLst>
                  <a:outerShdw blurRad="38100" dist="38100" dir="2700000" algn="tl">
                    <a:srgbClr val="000000">
                      <a:alpha val="43137"/>
                    </a:srgbClr>
                  </a:outerShdw>
                </a:effectLst>
              </a:rPr>
            </a:br>
            <a:r>
              <a:rPr lang="en-US" sz="4000" b="1" dirty="0">
                <a:solidFill>
                  <a:srgbClr val="C00000"/>
                </a:solidFill>
                <a:effectLst>
                  <a:outerShdw blurRad="38100" dist="38100" dir="2700000" algn="tl">
                    <a:srgbClr val="000000">
                      <a:alpha val="43137"/>
                    </a:srgbClr>
                  </a:outerShdw>
                </a:effectLst>
              </a:rPr>
              <a:t>What to do all of us as individuals</a:t>
            </a:r>
            <a:br>
              <a:rPr lang="it-IT" dirty="0"/>
            </a:br>
            <a:endParaRPr lang="it-IT" dirty="0"/>
          </a:p>
        </p:txBody>
      </p:sp>
      <p:sp>
        <p:nvSpPr>
          <p:cNvPr id="3" name="Segnaposto contenuto 2">
            <a:extLst>
              <a:ext uri="{FF2B5EF4-FFF2-40B4-BE49-F238E27FC236}">
                <a16:creationId xmlns:a16="http://schemas.microsoft.com/office/drawing/2014/main" id="{96CCCC06-971A-40EB-B573-4CED3A52F102}"/>
              </a:ext>
            </a:extLst>
          </p:cNvPr>
          <p:cNvSpPr>
            <a:spLocks noGrp="1"/>
          </p:cNvSpPr>
          <p:nvPr>
            <p:ph idx="1"/>
          </p:nvPr>
        </p:nvSpPr>
        <p:spPr>
          <a:xfrm>
            <a:off x="821727" y="1090824"/>
            <a:ext cx="10820400" cy="5537200"/>
          </a:xfrm>
        </p:spPr>
        <p:txBody>
          <a:bodyPr>
            <a:normAutofit lnSpcReduction="10000"/>
          </a:bodyPr>
          <a:lstStyle/>
          <a:p>
            <a:pPr marL="0" indent="0">
              <a:buNone/>
            </a:pPr>
            <a:r>
              <a:rPr lang="en-US" sz="2200" b="1" dirty="0"/>
              <a:t>Some things we need to do right away:</a:t>
            </a:r>
          </a:p>
          <a:p>
            <a:pPr marL="0" indent="0">
              <a:buNone/>
            </a:pPr>
            <a:r>
              <a:rPr lang="en-US" sz="2200" u="sng" dirty="0"/>
              <a:t>Consume less red meat</a:t>
            </a:r>
            <a:r>
              <a:rPr lang="en-US" sz="2200" dirty="0"/>
              <a:t>. As we have seen, intensive livestock farming is one of the main causes of Global Warming. Moreover, reducing meat consumption, especially red meat, is also good for health. It is scientifically proven that the true Mediterranean diet (very little red meat and lots of fruit, vegetables, legumes, pasta) keeps diseases away and extends life.</a:t>
            </a:r>
          </a:p>
          <a:p>
            <a:pPr marL="0" indent="0">
              <a:buNone/>
            </a:pPr>
            <a:r>
              <a:rPr lang="en-US" sz="2200" u="sng" dirty="0"/>
              <a:t>Replant trees</a:t>
            </a:r>
            <a:r>
              <a:rPr lang="en-US" sz="2200" dirty="0"/>
              <a:t>. If you have a garden, a vegetable garden, or a piece of land, plant trees, hedges, or shrubs on it. Pressure your municipality to plant many more trees in grassy or fallow areas. Trees absorb a lot of CO2, especially the larger ones.</a:t>
            </a:r>
          </a:p>
          <a:p>
            <a:pPr marL="0" indent="0">
              <a:buNone/>
            </a:pPr>
            <a:r>
              <a:rPr lang="en-US" sz="2200" u="sng" dirty="0"/>
              <a:t>Install solar panels</a:t>
            </a:r>
            <a:r>
              <a:rPr lang="en-US" sz="2200" dirty="0"/>
              <a:t>. If you have a few thousand Euros to invest, installing photovoltaic or thermal panels on your roof will yield much more than keeping the money in the bank. Also, with photovoltaics, if there are multiple energy-hungry appliances in use, the limiter will not trip if the sun is shining.</a:t>
            </a:r>
          </a:p>
          <a:p>
            <a:pPr marL="0" indent="0">
              <a:buNone/>
            </a:pPr>
            <a:r>
              <a:rPr lang="en-US" sz="2200" u="sng" dirty="0"/>
              <a:t>Walk and cycle more</a:t>
            </a:r>
            <a:r>
              <a:rPr lang="en-US" sz="2200" dirty="0"/>
              <a:t>. It’s good for your health, your wallet, and the environment.</a:t>
            </a:r>
          </a:p>
          <a:p>
            <a:pPr marL="0" indent="0">
              <a:buNone/>
            </a:pPr>
            <a:r>
              <a:rPr lang="en-US" sz="2200" dirty="0"/>
              <a:t>Fly less and take the train more often. Use the car only if it’s indispensable.</a:t>
            </a:r>
          </a:p>
          <a:p>
            <a:pPr marL="0" indent="0">
              <a:buNone/>
            </a:pPr>
            <a:r>
              <a:rPr lang="en-US" sz="2200" u="sng" dirty="0"/>
              <a:t>Recover and recycle as much as possible</a:t>
            </a:r>
            <a:r>
              <a:rPr lang="en-US" sz="2200" dirty="0"/>
              <a:t>. Follow the "4 Rs" rule: reduce, recycle, reuse, repair. If you have items you no longer use, instead of throwing them away, resell them online or at markets.</a:t>
            </a:r>
          </a:p>
          <a:p>
            <a:pPr marL="0" indent="0">
              <a:buNone/>
            </a:pPr>
            <a:endParaRPr lang="en-US" sz="2200" dirty="0"/>
          </a:p>
        </p:txBody>
      </p:sp>
    </p:spTree>
    <p:extLst>
      <p:ext uri="{BB962C8B-B14F-4D97-AF65-F5344CB8AC3E}">
        <p14:creationId xmlns:p14="http://schemas.microsoft.com/office/powerpoint/2010/main" val="4068840022"/>
      </p:ext>
    </p:extLst>
  </p:cSld>
  <p:clrMapOvr>
    <a:masterClrMapping/>
  </p:clrMapOvr>
  <mc:AlternateContent xmlns:mc="http://schemas.openxmlformats.org/markup-compatibility/2006" xmlns:p14="http://schemas.microsoft.com/office/powerpoint/2010/main">
    <mc:Choice Requires="p14">
      <p:transition spd="med" p14:dur="700" advTm="53769">
        <p:fade/>
      </p:transition>
    </mc:Choice>
    <mc:Fallback xmlns="">
      <p:transition spd="med" advTm="53769">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7A7D3D-0D94-4029-8D40-724DC7D0C525}"/>
              </a:ext>
            </a:extLst>
          </p:cNvPr>
          <p:cNvSpPr>
            <a:spLocks noGrp="1"/>
          </p:cNvSpPr>
          <p:nvPr>
            <p:ph type="title"/>
          </p:nvPr>
        </p:nvSpPr>
        <p:spPr>
          <a:xfrm>
            <a:off x="838200" y="365125"/>
            <a:ext cx="10515600" cy="727075"/>
          </a:xfrm>
        </p:spPr>
        <p:txBody>
          <a:bodyPr>
            <a:normAutofit fontScale="90000"/>
          </a:bodyPr>
          <a:lstStyle/>
          <a:p>
            <a:pPr algn="ctr"/>
            <a:br>
              <a:rPr lang="it-IT" dirty="0">
                <a:solidFill>
                  <a:srgbClr val="C00000"/>
                </a:solidFill>
                <a:effectLst>
                  <a:outerShdw blurRad="38100" dist="38100" dir="2700000" algn="tl">
                    <a:srgbClr val="000000">
                      <a:alpha val="43137"/>
                    </a:srgbClr>
                  </a:outerShdw>
                </a:effectLst>
              </a:rPr>
            </a:br>
            <a:r>
              <a:rPr lang="en-US" sz="4000" b="1" dirty="0">
                <a:solidFill>
                  <a:srgbClr val="C00000"/>
                </a:solidFill>
                <a:effectLst>
                  <a:outerShdw blurRad="38100" dist="38100" dir="2700000" algn="tl">
                    <a:srgbClr val="000000">
                      <a:alpha val="43137"/>
                    </a:srgbClr>
                  </a:outerShdw>
                </a:effectLst>
              </a:rPr>
              <a:t>What to do all of us as individuals</a:t>
            </a:r>
            <a:br>
              <a:rPr lang="it-IT" sz="4000" dirty="0"/>
            </a:br>
            <a:br>
              <a:rPr lang="it-IT" dirty="0"/>
            </a:br>
            <a:endParaRPr lang="it-IT" dirty="0"/>
          </a:p>
        </p:txBody>
      </p:sp>
      <p:sp>
        <p:nvSpPr>
          <p:cNvPr id="3" name="Segnaposto contenuto 2">
            <a:extLst>
              <a:ext uri="{FF2B5EF4-FFF2-40B4-BE49-F238E27FC236}">
                <a16:creationId xmlns:a16="http://schemas.microsoft.com/office/drawing/2014/main" id="{96CCCC06-971A-40EB-B573-4CED3A52F102}"/>
              </a:ext>
            </a:extLst>
          </p:cNvPr>
          <p:cNvSpPr>
            <a:spLocks noGrp="1"/>
          </p:cNvSpPr>
          <p:nvPr>
            <p:ph idx="1"/>
          </p:nvPr>
        </p:nvSpPr>
        <p:spPr>
          <a:xfrm>
            <a:off x="838200" y="939112"/>
            <a:ext cx="10820400" cy="5244842"/>
          </a:xfrm>
        </p:spPr>
        <p:txBody>
          <a:bodyPr>
            <a:normAutofit/>
          </a:bodyPr>
          <a:lstStyle/>
          <a:p>
            <a:pPr marL="0" indent="0" algn="just">
              <a:buNone/>
            </a:pPr>
            <a:r>
              <a:rPr lang="en-US" sz="2700" dirty="0"/>
              <a:t>We must put pressure on politicians to act on what has been said before while there is still time, but this is not enough: each one of us must also commit to adopting behaviors that preserve the environment. </a:t>
            </a:r>
          </a:p>
          <a:p>
            <a:pPr marL="0" indent="0" algn="just">
              <a:buNone/>
            </a:pPr>
            <a:r>
              <a:rPr lang="en-US" sz="2700" b="1" dirty="0"/>
              <a:t>We owe it especially to our children or grandchildren and to future generations. We cannot leave them an uninhabitable Earth.</a:t>
            </a:r>
          </a:p>
          <a:p>
            <a:pPr marL="0" indent="0" algn="just">
              <a:buNone/>
            </a:pPr>
            <a:r>
              <a:rPr lang="en-US" sz="2700" dirty="0"/>
              <a:t>The revolution can only come from the bottom. If we wait for politicians to act on their own initiative, we will die hoping.</a:t>
            </a:r>
          </a:p>
          <a:p>
            <a:pPr marL="0" indent="0" algn="just">
              <a:buNone/>
            </a:pPr>
            <a:r>
              <a:rPr lang="en-US" sz="2700" b="1" dirty="0"/>
              <a:t>Let's fight together for our future and for that of the next generations. You too can join the pacifist and environmentalist movement "No-Extinction".</a:t>
            </a:r>
            <a:endParaRPr lang="it-IT" sz="2700" b="1" dirty="0"/>
          </a:p>
          <a:p>
            <a:pPr marL="0" indent="0" algn="just">
              <a:buNone/>
            </a:pPr>
            <a:endParaRPr lang="it-IT" sz="2700" dirty="0"/>
          </a:p>
          <a:p>
            <a:pPr marL="0" indent="0" algn="just">
              <a:buNone/>
            </a:pPr>
            <a:endParaRPr lang="it-IT" sz="2700" dirty="0"/>
          </a:p>
          <a:p>
            <a:pPr marL="0" indent="0">
              <a:buNone/>
            </a:pPr>
            <a:endParaRPr lang="it-IT" dirty="0"/>
          </a:p>
        </p:txBody>
      </p:sp>
      <p:sp>
        <p:nvSpPr>
          <p:cNvPr id="4" name="CasellaDiTesto 3">
            <a:extLst>
              <a:ext uri="{FF2B5EF4-FFF2-40B4-BE49-F238E27FC236}">
                <a16:creationId xmlns:a16="http://schemas.microsoft.com/office/drawing/2014/main" id="{E1F2E610-B72F-8DB2-2DD2-38A53241B50C}"/>
              </a:ext>
            </a:extLst>
          </p:cNvPr>
          <p:cNvSpPr txBox="1"/>
          <p:nvPr/>
        </p:nvSpPr>
        <p:spPr>
          <a:xfrm>
            <a:off x="3753852" y="5272557"/>
            <a:ext cx="4989095" cy="646331"/>
          </a:xfrm>
          <a:prstGeom prst="rect">
            <a:avLst/>
          </a:prstGeom>
          <a:noFill/>
        </p:spPr>
        <p:txBody>
          <a:bodyPr wrap="square" rtlCol="0">
            <a:spAutoFit/>
          </a:bodyPr>
          <a:lstStyle/>
          <a:p>
            <a:pPr algn="ctr"/>
            <a:r>
              <a:rPr lang="it-IT" sz="3600" b="1" dirty="0">
                <a:solidFill>
                  <a:srgbClr val="C00000"/>
                </a:solidFill>
                <a:effectLst>
                  <a:outerShdw blurRad="38100" dist="38100" dir="2700000" algn="tl">
                    <a:srgbClr val="000000">
                      <a:alpha val="43137"/>
                    </a:srgbClr>
                  </a:outerShdw>
                </a:effectLst>
              </a:rPr>
              <a:t>www.no-extinction.org</a:t>
            </a:r>
          </a:p>
        </p:txBody>
      </p:sp>
    </p:spTree>
    <p:extLst>
      <p:ext uri="{BB962C8B-B14F-4D97-AF65-F5344CB8AC3E}">
        <p14:creationId xmlns:p14="http://schemas.microsoft.com/office/powerpoint/2010/main" val="3396814469"/>
      </p:ext>
    </p:extLst>
  </p:cSld>
  <p:clrMapOvr>
    <a:masterClrMapping/>
  </p:clrMapOvr>
  <mc:AlternateContent xmlns:mc="http://schemas.openxmlformats.org/markup-compatibility/2006" xmlns:p14="http://schemas.microsoft.com/office/powerpoint/2010/main">
    <mc:Choice Requires="p14">
      <p:transition spd="med" p14:dur="700" advTm="8857">
        <p:fade/>
      </p:transition>
    </mc:Choice>
    <mc:Fallback xmlns="">
      <p:transition spd="med" advTm="885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AB330B1-A4A2-4783-94E6-CDE76840747D}"/>
              </a:ext>
            </a:extLst>
          </p:cNvPr>
          <p:cNvSpPr/>
          <p:nvPr/>
        </p:nvSpPr>
        <p:spPr>
          <a:xfrm>
            <a:off x="1125961" y="2113187"/>
            <a:ext cx="5601608" cy="3322128"/>
          </a:xfrm>
          <a:prstGeom prst="rect">
            <a:avLst/>
          </a:prstGeom>
        </p:spPr>
        <p:txBody>
          <a:bodyPr wrap="square">
            <a:spAutoFit/>
          </a:bodyPr>
          <a:lstStyle/>
          <a:p>
            <a:pPr algn="just">
              <a:lnSpc>
                <a:spcPct val="110000"/>
              </a:lnSpc>
            </a:pPr>
            <a:r>
              <a:rPr lang="en-US" sz="2400" dirty="0"/>
              <a:t>Global warming is a climatological phenomenon involving the increase in the planet's average surface temperature, caused by the greenhouse effect and largely attributed to human activity. The consequences of this phenomenon include climate changes that lead to extreme atmospheric events.</a:t>
            </a:r>
          </a:p>
        </p:txBody>
      </p:sp>
      <p:sp>
        <p:nvSpPr>
          <p:cNvPr id="4" name="Rettangolo 3">
            <a:extLst>
              <a:ext uri="{FF2B5EF4-FFF2-40B4-BE49-F238E27FC236}">
                <a16:creationId xmlns:a16="http://schemas.microsoft.com/office/drawing/2014/main" id="{EFEF50D4-2752-4B4A-8A3F-FD8E10644B5D}"/>
              </a:ext>
            </a:extLst>
          </p:cNvPr>
          <p:cNvSpPr/>
          <p:nvPr/>
        </p:nvSpPr>
        <p:spPr>
          <a:xfrm>
            <a:off x="2694204" y="450966"/>
            <a:ext cx="6939643" cy="646331"/>
          </a:xfrm>
          <a:prstGeom prst="rect">
            <a:avLst/>
          </a:prstGeom>
        </p:spPr>
        <p:txBody>
          <a:bodyPr wrap="square">
            <a:spAutoFit/>
          </a:bodyPr>
          <a:lstStyle/>
          <a:p>
            <a:pPr algn="ctr"/>
            <a:r>
              <a:rPr lang="it-IT" sz="3600" b="1" dirty="0" err="1">
                <a:solidFill>
                  <a:srgbClr val="C00000"/>
                </a:solidFill>
                <a:effectLst>
                  <a:outerShdw blurRad="38100" dist="38100" dir="2700000" algn="tl">
                    <a:srgbClr val="000000">
                      <a:alpha val="43137"/>
                    </a:srgbClr>
                  </a:outerShdw>
                </a:effectLst>
                <a:latin typeface="+mj-lt"/>
              </a:rPr>
              <a:t>What</a:t>
            </a:r>
            <a:r>
              <a:rPr lang="it-IT" sz="3600" b="1" dirty="0">
                <a:solidFill>
                  <a:srgbClr val="C00000"/>
                </a:solidFill>
                <a:effectLst>
                  <a:outerShdw blurRad="38100" dist="38100" dir="2700000" algn="tl">
                    <a:srgbClr val="000000">
                      <a:alpha val="43137"/>
                    </a:srgbClr>
                  </a:outerShdw>
                </a:effectLst>
                <a:latin typeface="+mj-lt"/>
              </a:rPr>
              <a:t> </a:t>
            </a:r>
            <a:r>
              <a:rPr lang="it-IT" sz="3600" b="1" dirty="0" err="1">
                <a:solidFill>
                  <a:srgbClr val="C00000"/>
                </a:solidFill>
                <a:effectLst>
                  <a:outerShdw blurRad="38100" dist="38100" dir="2700000" algn="tl">
                    <a:srgbClr val="000000">
                      <a:alpha val="43137"/>
                    </a:srgbClr>
                  </a:outerShdw>
                </a:effectLst>
                <a:latin typeface="+mj-lt"/>
              </a:rPr>
              <a:t>is</a:t>
            </a:r>
            <a:r>
              <a:rPr lang="it-IT" sz="3600" b="1" dirty="0">
                <a:solidFill>
                  <a:srgbClr val="C00000"/>
                </a:solidFill>
                <a:effectLst>
                  <a:outerShdw blurRad="38100" dist="38100" dir="2700000" algn="tl">
                    <a:srgbClr val="000000">
                      <a:alpha val="43137"/>
                    </a:srgbClr>
                  </a:outerShdw>
                </a:effectLst>
                <a:latin typeface="+mj-lt"/>
              </a:rPr>
              <a:t> Global Warming?</a:t>
            </a:r>
            <a:endParaRPr lang="it-IT" sz="3600" dirty="0">
              <a:solidFill>
                <a:srgbClr val="C00000"/>
              </a:solidFill>
              <a:effectLst>
                <a:outerShdw blurRad="38100" dist="38100" dir="2700000" algn="tl">
                  <a:srgbClr val="000000">
                    <a:alpha val="43137"/>
                  </a:srgbClr>
                </a:outerShdw>
              </a:effectLst>
              <a:latin typeface="+mj-lt"/>
            </a:endParaRPr>
          </a:p>
        </p:txBody>
      </p:sp>
      <p:pic>
        <p:nvPicPr>
          <p:cNvPr id="5" name="Immagine 4">
            <a:extLst>
              <a:ext uri="{FF2B5EF4-FFF2-40B4-BE49-F238E27FC236}">
                <a16:creationId xmlns:a16="http://schemas.microsoft.com/office/drawing/2014/main" id="{266B8F74-3A67-4F43-AED4-D28FB3918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1752" y="2113187"/>
            <a:ext cx="3709362" cy="3454343"/>
          </a:xfrm>
          <a:prstGeom prst="rect">
            <a:avLst/>
          </a:prstGeom>
        </p:spPr>
      </p:pic>
    </p:spTree>
    <p:extLst>
      <p:ext uri="{BB962C8B-B14F-4D97-AF65-F5344CB8AC3E}">
        <p14:creationId xmlns:p14="http://schemas.microsoft.com/office/powerpoint/2010/main" val="2701680502"/>
      </p:ext>
    </p:extLst>
  </p:cSld>
  <p:clrMapOvr>
    <a:masterClrMapping/>
  </p:clrMapOvr>
  <mc:AlternateContent xmlns:mc="http://schemas.openxmlformats.org/markup-compatibility/2006" xmlns:p14="http://schemas.microsoft.com/office/powerpoint/2010/main">
    <mc:Choice Requires="p14">
      <p:transition spd="med" p14:dur="700" advTm="7286">
        <p:fade/>
      </p:transition>
    </mc:Choice>
    <mc:Fallback xmlns="">
      <p:transition spd="med" advTm="728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AB330B1-A4A2-4783-94E6-CDE76840747D}"/>
              </a:ext>
            </a:extLst>
          </p:cNvPr>
          <p:cNvSpPr/>
          <p:nvPr/>
        </p:nvSpPr>
        <p:spPr>
          <a:xfrm>
            <a:off x="684428" y="1214646"/>
            <a:ext cx="7429500" cy="4878130"/>
          </a:xfrm>
          <a:prstGeom prst="rect">
            <a:avLst/>
          </a:prstGeom>
        </p:spPr>
        <p:txBody>
          <a:bodyPr wrap="square">
            <a:spAutoFit/>
          </a:bodyPr>
          <a:lstStyle/>
          <a:p>
            <a:r>
              <a:rPr lang="en-US" sz="2400" dirty="0"/>
              <a:t>The greenhouse effect is akin to what occurs in a greenhouse or a car under the sun with windows up. The sun's rays warm the air inside, while the glass or greenhouse covering traps the heat, preventing it from escaping, significantly raising the internal temperature.</a:t>
            </a:r>
          </a:p>
          <a:p>
            <a:endParaRPr lang="en-US" sz="2400" dirty="0"/>
          </a:p>
          <a:p>
            <a:r>
              <a:rPr lang="en-US" sz="2400" dirty="0"/>
              <a:t>For Earth, this trapping of heat is performed by 'greenhouse gases.' The most notorious are carbon dioxide (CO2) and methane (CH4), but the most significant is water vapor. Though water vapor is naturally occurring, its increase is driven by the rise in global average temperature.</a:t>
            </a:r>
          </a:p>
          <a:p>
            <a:pPr algn="just">
              <a:lnSpc>
                <a:spcPct val="110000"/>
              </a:lnSpc>
            </a:pPr>
            <a:endParaRPr lang="it-IT" sz="2200" dirty="0"/>
          </a:p>
        </p:txBody>
      </p:sp>
      <p:sp>
        <p:nvSpPr>
          <p:cNvPr id="4" name="Rettangolo 3">
            <a:extLst>
              <a:ext uri="{FF2B5EF4-FFF2-40B4-BE49-F238E27FC236}">
                <a16:creationId xmlns:a16="http://schemas.microsoft.com/office/drawing/2014/main" id="{EFEF50D4-2752-4B4A-8A3F-FD8E10644B5D}"/>
              </a:ext>
            </a:extLst>
          </p:cNvPr>
          <p:cNvSpPr/>
          <p:nvPr/>
        </p:nvSpPr>
        <p:spPr>
          <a:xfrm>
            <a:off x="2626178" y="355790"/>
            <a:ext cx="6939643" cy="646331"/>
          </a:xfrm>
          <a:prstGeom prst="rect">
            <a:avLst/>
          </a:prstGeom>
        </p:spPr>
        <p:txBody>
          <a:bodyPr wrap="square">
            <a:spAutoFit/>
          </a:bodyPr>
          <a:lstStyle/>
          <a:p>
            <a:pPr algn="ctr"/>
            <a:r>
              <a:rPr lang="it-IT" sz="3600" b="1" dirty="0" err="1">
                <a:solidFill>
                  <a:srgbClr val="C00000"/>
                </a:solidFill>
                <a:effectLst>
                  <a:outerShdw blurRad="38100" dist="38100" dir="2700000" algn="tl">
                    <a:srgbClr val="000000">
                      <a:alpha val="43137"/>
                    </a:srgbClr>
                  </a:outerShdw>
                </a:effectLst>
                <a:latin typeface="+mj-lt"/>
              </a:rPr>
              <a:t>What</a:t>
            </a:r>
            <a:r>
              <a:rPr lang="it-IT" sz="3600" b="1" dirty="0">
                <a:solidFill>
                  <a:srgbClr val="C00000"/>
                </a:solidFill>
                <a:effectLst>
                  <a:outerShdw blurRad="38100" dist="38100" dir="2700000" algn="tl">
                    <a:srgbClr val="000000">
                      <a:alpha val="43137"/>
                    </a:srgbClr>
                  </a:outerShdw>
                </a:effectLst>
                <a:latin typeface="+mj-lt"/>
              </a:rPr>
              <a:t> </a:t>
            </a:r>
            <a:r>
              <a:rPr lang="it-IT" sz="3600" b="1" dirty="0" err="1">
                <a:solidFill>
                  <a:srgbClr val="C00000"/>
                </a:solidFill>
                <a:effectLst>
                  <a:outerShdw blurRad="38100" dist="38100" dir="2700000" algn="tl">
                    <a:srgbClr val="000000">
                      <a:alpha val="43137"/>
                    </a:srgbClr>
                  </a:outerShdw>
                </a:effectLst>
                <a:latin typeface="+mj-lt"/>
              </a:rPr>
              <a:t>is</a:t>
            </a:r>
            <a:r>
              <a:rPr lang="it-IT" sz="3600" b="1" dirty="0">
                <a:solidFill>
                  <a:srgbClr val="C00000"/>
                </a:solidFill>
                <a:effectLst>
                  <a:outerShdw blurRad="38100" dist="38100" dir="2700000" algn="tl">
                    <a:srgbClr val="000000">
                      <a:alpha val="43137"/>
                    </a:srgbClr>
                  </a:outerShdw>
                </a:effectLst>
                <a:latin typeface="+mj-lt"/>
              </a:rPr>
              <a:t> Global Warming?</a:t>
            </a:r>
            <a:endParaRPr lang="it-IT" sz="3600" dirty="0">
              <a:solidFill>
                <a:srgbClr val="C00000"/>
              </a:solidFill>
              <a:effectLst>
                <a:outerShdw blurRad="38100" dist="38100" dir="2700000" algn="tl">
                  <a:srgbClr val="000000">
                    <a:alpha val="43137"/>
                  </a:srgbClr>
                </a:outerShdw>
              </a:effectLst>
              <a:latin typeface="+mj-lt"/>
            </a:endParaRPr>
          </a:p>
        </p:txBody>
      </p:sp>
      <p:pic>
        <p:nvPicPr>
          <p:cNvPr id="5" name="Immagine 4">
            <a:extLst>
              <a:ext uri="{FF2B5EF4-FFF2-40B4-BE49-F238E27FC236}">
                <a16:creationId xmlns:a16="http://schemas.microsoft.com/office/drawing/2014/main" id="{AACEAE2B-CDD9-4FBA-A8AB-A6BD3C60B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313" y="2436428"/>
            <a:ext cx="3002743" cy="2186372"/>
          </a:xfrm>
          <a:prstGeom prst="rect">
            <a:avLst/>
          </a:prstGeom>
        </p:spPr>
      </p:pic>
    </p:spTree>
    <p:extLst>
      <p:ext uri="{BB962C8B-B14F-4D97-AF65-F5344CB8AC3E}">
        <p14:creationId xmlns:p14="http://schemas.microsoft.com/office/powerpoint/2010/main" val="3555732854"/>
      </p:ext>
    </p:extLst>
  </p:cSld>
  <p:clrMapOvr>
    <a:masterClrMapping/>
  </p:clrMapOvr>
  <mc:AlternateContent xmlns:mc="http://schemas.openxmlformats.org/markup-compatibility/2006" xmlns:p14="http://schemas.microsoft.com/office/powerpoint/2010/main">
    <mc:Choice Requires="p14">
      <p:transition spd="med" p14:dur="700" advTm="18366">
        <p:fade/>
      </p:transition>
    </mc:Choice>
    <mc:Fallback xmlns="">
      <p:transition spd="med" advTm="1836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48A4682F-EACF-764D-2677-B11D2C8AA9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7679" y="-1"/>
            <a:ext cx="9080343" cy="6885927"/>
          </a:xfrm>
        </p:spPr>
      </p:pic>
    </p:spTree>
    <p:extLst>
      <p:ext uri="{BB962C8B-B14F-4D97-AF65-F5344CB8AC3E}">
        <p14:creationId xmlns:p14="http://schemas.microsoft.com/office/powerpoint/2010/main" val="835695689"/>
      </p:ext>
    </p:extLst>
  </p:cSld>
  <p:clrMapOvr>
    <a:masterClrMapping/>
  </p:clrMapOvr>
  <mc:AlternateContent xmlns:mc="http://schemas.openxmlformats.org/markup-compatibility/2006" xmlns:p14="http://schemas.microsoft.com/office/powerpoint/2010/main">
    <mc:Choice Requires="p14">
      <p:transition spd="med" p14:dur="700" advTm="21205">
        <p:fade/>
      </p:transition>
    </mc:Choice>
    <mc:Fallback xmlns="">
      <p:transition spd="med" advTm="21205">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7470</TotalTime>
  <Words>7941</Words>
  <Application>Microsoft Office PowerPoint</Application>
  <PresentationFormat>Widescreen</PresentationFormat>
  <Paragraphs>360</Paragraphs>
  <Slides>62</Slides>
  <Notes>0</Notes>
  <HiddenSlides>0</HiddenSlides>
  <MMClips>7</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62</vt:i4>
      </vt:variant>
    </vt:vector>
  </HeadingPairs>
  <TitlesOfParts>
    <vt:vector size="67" baseType="lpstr">
      <vt:lpstr>Arial</vt:lpstr>
      <vt:lpstr>Calibri</vt:lpstr>
      <vt:lpstr>Calibri Light</vt:lpstr>
      <vt:lpstr>Tema di Office</vt:lpstr>
      <vt:lpstr>Image</vt:lpstr>
      <vt:lpstr>Climate Change</vt:lpstr>
      <vt:lpstr>Time is About to Expire</vt:lpstr>
      <vt:lpstr>Time is About to Expire </vt:lpstr>
      <vt:lpstr>Time is About to Expire </vt:lpstr>
      <vt:lpstr>Time is About to Expire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Current Situation: Temperature</vt:lpstr>
      <vt:lpstr>The Current Situation: Extreme Events</vt:lpstr>
      <vt:lpstr>The Current Situation: Ice and Glaciers</vt:lpstr>
      <vt:lpstr>The Current Situation: Sea Level</vt:lpstr>
      <vt:lpstr>The Current Situation: Warming of the Oceans</vt:lpstr>
      <vt:lpstr>The Current Situation: Atmospheric Vapor </vt:lpstr>
      <vt:lpstr>The Current Situation: Deforestation</vt:lpstr>
      <vt:lpstr>The Current Situation: Desertification</vt:lpstr>
      <vt:lpstr>The Current Situation: Extinction of Species</vt:lpstr>
      <vt:lpstr>The Appeals of Scientists and the Pope </vt:lpstr>
      <vt:lpstr>What are Governments doing </vt:lpstr>
      <vt:lpstr>What Governments Are NOT Doing</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Why Is It Progressing Faster Than Anticipated?</vt:lpstr>
      <vt:lpstr>Consequences of Global Climate Change</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What Must Be Done to Mitigate Its Effects</vt:lpstr>
      <vt:lpstr> What to do all of us as individuals </vt:lpstr>
      <vt:lpstr> What to do all of us as individuals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Riscaldamento Globale</dc:title>
  <dc:creator>Pietro</dc:creator>
  <cp:lastModifiedBy>Pietro Mugnaini</cp:lastModifiedBy>
  <cp:revision>255</cp:revision>
  <dcterms:created xsi:type="dcterms:W3CDTF">2019-03-21T09:24:47Z</dcterms:created>
  <dcterms:modified xsi:type="dcterms:W3CDTF">2023-11-13T17:27:48Z</dcterms:modified>
</cp:coreProperties>
</file>