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eb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1" r:id="rId3"/>
    <p:sldId id="312" r:id="rId4"/>
    <p:sldId id="313" r:id="rId5"/>
    <p:sldId id="314" r:id="rId6"/>
    <p:sldId id="265" r:id="rId7"/>
    <p:sldId id="271" r:id="rId8"/>
    <p:sldId id="273" r:id="rId9"/>
    <p:sldId id="259" r:id="rId10"/>
    <p:sldId id="266" r:id="rId11"/>
    <p:sldId id="268"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3" r:id="rId29"/>
    <p:sldId id="295" r:id="rId30"/>
    <p:sldId id="294" r:id="rId31"/>
    <p:sldId id="296" r:id="rId32"/>
    <p:sldId id="292" r:id="rId33"/>
    <p:sldId id="315" r:id="rId34"/>
    <p:sldId id="291" r:id="rId35"/>
    <p:sldId id="290" r:id="rId36"/>
    <p:sldId id="316" r:id="rId37"/>
    <p:sldId id="298" r:id="rId38"/>
    <p:sldId id="299" r:id="rId39"/>
    <p:sldId id="300" r:id="rId40"/>
    <p:sldId id="317" r:id="rId41"/>
    <p:sldId id="319" r:id="rId42"/>
    <p:sldId id="301" r:id="rId43"/>
    <p:sldId id="302" r:id="rId44"/>
    <p:sldId id="318" r:id="rId45"/>
    <p:sldId id="320" r:id="rId46"/>
    <p:sldId id="321" r:id="rId47"/>
    <p:sldId id="322" r:id="rId48"/>
    <p:sldId id="303" r:id="rId49"/>
    <p:sldId id="304" r:id="rId50"/>
    <p:sldId id="323" r:id="rId51"/>
    <p:sldId id="324" r:id="rId52"/>
    <p:sldId id="325" r:id="rId53"/>
    <p:sldId id="326" r:id="rId54"/>
    <p:sldId id="305" r:id="rId55"/>
    <p:sldId id="307" r:id="rId56"/>
    <p:sldId id="308" r:id="rId57"/>
    <p:sldId id="327" r:id="rId58"/>
    <p:sldId id="328" r:id="rId59"/>
    <p:sldId id="329" r:id="rId60"/>
    <p:sldId id="330" r:id="rId61"/>
    <p:sldId id="310" r:id="rId62"/>
    <p:sldId id="309"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tro" initials="P" lastIdx="1" clrIdx="0">
    <p:extLst>
      <p:ext uri="{19B8F6BF-5375-455C-9EA6-DF929625EA0E}">
        <p15:presenceInfo xmlns:p15="http://schemas.microsoft.com/office/powerpoint/2012/main" userId="Piet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53" autoAdjust="0"/>
    <p:restoredTop sz="94660"/>
  </p:normalViewPr>
  <p:slideViewPr>
    <p:cSldViewPr snapToGrid="0">
      <p:cViewPr varScale="1">
        <p:scale>
          <a:sx n="78" d="100"/>
          <a:sy n="78" d="100"/>
        </p:scale>
        <p:origin x="120"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B48E6A-74BE-419C-8ECB-8471A0A9AD8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FBA5133-EA7E-418F-9510-716D9086B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357BDA5-3572-42E2-8AC8-7AFE326F6658}"/>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5" name="Segnaposto piè di pagina 4">
            <a:extLst>
              <a:ext uri="{FF2B5EF4-FFF2-40B4-BE49-F238E27FC236}">
                <a16:creationId xmlns:a16="http://schemas.microsoft.com/office/drawing/2014/main" id="{0282DFA2-B5CC-47D3-96FA-F31E6D9E4CE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8458997-4554-4F30-8438-EB38618D7F31}"/>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128385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42D4E9-D5E1-487C-AB80-4777FE24BBA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481D4D8-7221-4ACC-9FF3-A549AEE548B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0D07C2-DDB4-4DFC-87B3-DEF792FF0C51}"/>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5" name="Segnaposto piè di pagina 4">
            <a:extLst>
              <a:ext uri="{FF2B5EF4-FFF2-40B4-BE49-F238E27FC236}">
                <a16:creationId xmlns:a16="http://schemas.microsoft.com/office/drawing/2014/main" id="{8EB6AEAE-5D4A-4CEF-9209-6FFCD53F0E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A55072-19D1-45EB-BA2E-396A4BD210FF}"/>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2327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A8B024D-F3C3-4883-AC48-C09DB9583F8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2CA3363-1C3A-4365-974B-D85F3216C4E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CA6719-3F51-41C9-BE32-405F23810952}"/>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5" name="Segnaposto piè di pagina 4">
            <a:extLst>
              <a:ext uri="{FF2B5EF4-FFF2-40B4-BE49-F238E27FC236}">
                <a16:creationId xmlns:a16="http://schemas.microsoft.com/office/drawing/2014/main" id="{736FCCC8-0840-42C0-B3BD-7B3D547862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CC46C06-E043-4836-A296-8306C3E5D488}"/>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55924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E9F971-BE5B-40EB-A136-415D9199B5B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5047C4-189D-47B0-BCEB-75194D34D2D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110469-845F-4E85-B1C8-748F9122CC33}"/>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5" name="Segnaposto piè di pagina 4">
            <a:extLst>
              <a:ext uri="{FF2B5EF4-FFF2-40B4-BE49-F238E27FC236}">
                <a16:creationId xmlns:a16="http://schemas.microsoft.com/office/drawing/2014/main" id="{3ED45297-E3DA-4BC8-88FB-0C39D7A73F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534916-319B-4871-BF16-7FC911A301C4}"/>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07653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389C04-C072-453B-8EC7-6D09330177E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6DCEEF1-91B2-4C47-A827-5BF8C6C3A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C2A4B5C-C2F0-45C3-9CC7-CF4B949DF691}"/>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5" name="Segnaposto piè di pagina 4">
            <a:extLst>
              <a:ext uri="{FF2B5EF4-FFF2-40B4-BE49-F238E27FC236}">
                <a16:creationId xmlns:a16="http://schemas.microsoft.com/office/drawing/2014/main" id="{68F3F2FB-E9A4-4CA5-AE84-BF3F400658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35DCDA-7956-4A71-92A1-CD67E5F87FE5}"/>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7852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C2EB2A-E433-40DF-B309-90CAC42F1B0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568AC3E-2685-4F23-9F15-6B3B2F859E4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3743AEE-A1BE-4364-9A10-D678F7C3C3C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E16F483-DD3C-4167-9EED-15664FA076C1}"/>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6" name="Segnaposto piè di pagina 5">
            <a:extLst>
              <a:ext uri="{FF2B5EF4-FFF2-40B4-BE49-F238E27FC236}">
                <a16:creationId xmlns:a16="http://schemas.microsoft.com/office/drawing/2014/main" id="{531ACB35-0257-4FA0-9AF0-776FB3ECFE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635CD7-B405-47AE-847E-229DBEF06070}"/>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23062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33C7DF-7446-408C-B6FD-0AF67750857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A7F44E6-9B72-44CC-A498-A88FA330C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C781BCB-4CA1-44BB-9C21-8ACCCA3EF35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3BE7778-F7A7-48A1-8D01-2F0388AEC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EE0DCE6-5191-4084-BD8F-D0080B9B93D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8B28623-666C-46DE-8E58-E58F0F168A18}"/>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8" name="Segnaposto piè di pagina 7">
            <a:extLst>
              <a:ext uri="{FF2B5EF4-FFF2-40B4-BE49-F238E27FC236}">
                <a16:creationId xmlns:a16="http://schemas.microsoft.com/office/drawing/2014/main" id="{072EF707-66FF-47CF-A7B1-5D0E4B0D9AD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0AE4DA3-2E2E-47F0-A3CC-101228194ED1}"/>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04724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375794-E2E7-49C8-9DAA-0507DD5580A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1AFE800-1018-4D38-B192-DE03DB3EC66D}"/>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4" name="Segnaposto piè di pagina 3">
            <a:extLst>
              <a:ext uri="{FF2B5EF4-FFF2-40B4-BE49-F238E27FC236}">
                <a16:creationId xmlns:a16="http://schemas.microsoft.com/office/drawing/2014/main" id="{2649CA47-649D-460C-A9FE-9F7D90C00DE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4D51341-7328-42A9-A6BA-1AB85FB3DAEC}"/>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57061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EAC28B7-82D1-40CF-B3AC-B6C04138B7A6}"/>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3" name="Segnaposto piè di pagina 2">
            <a:extLst>
              <a:ext uri="{FF2B5EF4-FFF2-40B4-BE49-F238E27FC236}">
                <a16:creationId xmlns:a16="http://schemas.microsoft.com/office/drawing/2014/main" id="{71D92F75-8588-43A4-8EF0-534835368DF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5B52606-D842-468C-954B-30F9AA6DB442}"/>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11028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C36986-19E8-4EBB-BBEF-EBCB36B5AF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2E0C5D-E6CF-42E8-8979-B1F3EB3825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567CAD7-0A22-4EE5-BEED-CFAA0BFEB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EB8674B-B28D-4A93-855B-5F5942D4AC80}"/>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6" name="Segnaposto piè di pagina 5">
            <a:extLst>
              <a:ext uri="{FF2B5EF4-FFF2-40B4-BE49-F238E27FC236}">
                <a16:creationId xmlns:a16="http://schemas.microsoft.com/office/drawing/2014/main" id="{4D94022E-52C8-4742-B7F5-6B672A0E443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6D17944-1584-43CC-B949-9A7CA001B700}"/>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3156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DF66BD-F386-4977-8846-AA9F918BC0C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9FE582D-CF6B-4B72-BC06-0C8324744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310DA58-DC17-40CA-879C-CBA924943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DB54D80-4235-4E19-8184-FF4A141ACDA7}"/>
              </a:ext>
            </a:extLst>
          </p:cNvPr>
          <p:cNvSpPr>
            <a:spLocks noGrp="1"/>
          </p:cNvSpPr>
          <p:nvPr>
            <p:ph type="dt" sz="half" idx="10"/>
          </p:nvPr>
        </p:nvSpPr>
        <p:spPr/>
        <p:txBody>
          <a:bodyPr/>
          <a:lstStyle/>
          <a:p>
            <a:fld id="{8A6C87DA-4073-4552-B7E6-6FEDCDDAA292}" type="datetimeFigureOut">
              <a:rPr lang="it-IT" smtClean="0"/>
              <a:t>25/10/2023</a:t>
            </a:fld>
            <a:endParaRPr lang="it-IT"/>
          </a:p>
        </p:txBody>
      </p:sp>
      <p:sp>
        <p:nvSpPr>
          <p:cNvPr id="6" name="Segnaposto piè di pagina 5">
            <a:extLst>
              <a:ext uri="{FF2B5EF4-FFF2-40B4-BE49-F238E27FC236}">
                <a16:creationId xmlns:a16="http://schemas.microsoft.com/office/drawing/2014/main" id="{B3A91DF3-FF4B-4062-9E43-D6A19BF5C0F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4B5B890-C584-4A02-B450-8A9E80474B1E}"/>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91274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0BEAC56-2448-4F28-8C52-51A1BBFEA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C85D647-9544-493E-8811-EEBBC045E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FB6540-BDFD-4C2E-9B37-E8B11197B4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C87DA-4073-4552-B7E6-6FEDCDDAA292}" type="datetimeFigureOut">
              <a:rPr lang="it-IT" smtClean="0"/>
              <a:t>25/10/2023</a:t>
            </a:fld>
            <a:endParaRPr lang="it-IT"/>
          </a:p>
        </p:txBody>
      </p:sp>
      <p:sp>
        <p:nvSpPr>
          <p:cNvPr id="5" name="Segnaposto piè di pagina 4">
            <a:extLst>
              <a:ext uri="{FF2B5EF4-FFF2-40B4-BE49-F238E27FC236}">
                <a16:creationId xmlns:a16="http://schemas.microsoft.com/office/drawing/2014/main" id="{E160AAC4-5A51-454D-8541-9FF894B44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A51CE3D-60F3-4F27-915B-FEBA20112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6D208-EFC4-4BCF-AB25-83BF8C157F81}" type="slidenum">
              <a:rPr lang="it-IT" smtClean="0"/>
              <a:t>‹N›</a:t>
            </a:fld>
            <a:endParaRPr lang="it-IT"/>
          </a:p>
        </p:txBody>
      </p:sp>
    </p:spTree>
    <p:extLst>
      <p:ext uri="{BB962C8B-B14F-4D97-AF65-F5344CB8AC3E}">
        <p14:creationId xmlns:p14="http://schemas.microsoft.com/office/powerpoint/2010/main" val="235455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hyperlink" Target="http://www.skepticalscience.com/docs/Comment_on_DK12.pdf" TargetMode="External"/><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web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EA60207-3AD1-99D2-C3E0-443EAE547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9143" y="833399"/>
            <a:ext cx="3453714" cy="2590285"/>
          </a:xfrm>
          <a:prstGeom prst="rect">
            <a:avLst/>
          </a:prstGeom>
        </p:spPr>
      </p:pic>
      <p:sp>
        <p:nvSpPr>
          <p:cNvPr id="2" name="Titolo 1">
            <a:extLst>
              <a:ext uri="{FF2B5EF4-FFF2-40B4-BE49-F238E27FC236}">
                <a16:creationId xmlns:a16="http://schemas.microsoft.com/office/drawing/2014/main" id="{A54BEBD8-3CD8-44C1-8F35-4C63AC768248}"/>
              </a:ext>
            </a:extLst>
          </p:cNvPr>
          <p:cNvSpPr>
            <a:spLocks noGrp="1"/>
          </p:cNvSpPr>
          <p:nvPr>
            <p:ph type="ctrTitle"/>
          </p:nvPr>
        </p:nvSpPr>
        <p:spPr>
          <a:xfrm>
            <a:off x="489204" y="-317845"/>
            <a:ext cx="11452639" cy="1435237"/>
          </a:xfrm>
          <a:effectLst>
            <a:outerShdw blurRad="76200" dist="12700" dir="2700000" sy="-23000" kx="-800400" algn="bl" rotWithShape="0">
              <a:prstClr val="black">
                <a:alpha val="20000"/>
              </a:prstClr>
            </a:outerShdw>
          </a:effectLst>
        </p:spPr>
        <p:txBody>
          <a:bodyPr>
            <a:normAutofit/>
          </a:bodyPr>
          <a:lstStyle/>
          <a:p>
            <a:r>
              <a:rPr lang="it-IT" sz="8000" b="1" dirty="0">
                <a:solidFill>
                  <a:srgbClr val="FF0000"/>
                </a:solidFill>
                <a:effectLst>
                  <a:outerShdw blurRad="38100" dist="38100" dir="2700000" algn="tl">
                    <a:srgbClr val="000000">
                      <a:alpha val="43137"/>
                    </a:srgbClr>
                  </a:outerShdw>
                </a:effectLst>
              </a:rPr>
              <a:t>Cambiamenti Climatici</a:t>
            </a:r>
          </a:p>
        </p:txBody>
      </p:sp>
      <p:sp>
        <p:nvSpPr>
          <p:cNvPr id="3" name="Sottotitolo 2">
            <a:extLst>
              <a:ext uri="{FF2B5EF4-FFF2-40B4-BE49-F238E27FC236}">
                <a16:creationId xmlns:a16="http://schemas.microsoft.com/office/drawing/2014/main" id="{D0D29C17-C287-4F44-ABB2-DA9482E0E781}"/>
              </a:ext>
            </a:extLst>
          </p:cNvPr>
          <p:cNvSpPr>
            <a:spLocks noGrp="1"/>
          </p:cNvSpPr>
          <p:nvPr>
            <p:ph type="subTitle" idx="1"/>
          </p:nvPr>
        </p:nvSpPr>
        <p:spPr>
          <a:xfrm>
            <a:off x="264342" y="3383760"/>
            <a:ext cx="11663315" cy="2681870"/>
          </a:xfrm>
        </p:spPr>
        <p:txBody>
          <a:bodyPr>
            <a:normAutofit fontScale="92500"/>
          </a:bodyPr>
          <a:lstStyle/>
          <a:p>
            <a:pPr algn="just"/>
            <a:r>
              <a:rPr lang="it-IT" sz="2800" b="1" dirty="0">
                <a:solidFill>
                  <a:srgbClr val="005A9E"/>
                </a:solidFill>
              </a:rPr>
              <a:t>Mancano solo 90 secondi all’orologio dell’Apocalisse!</a:t>
            </a:r>
          </a:p>
          <a:p>
            <a:pPr algn="just"/>
            <a:r>
              <a:rPr lang="it-IT" sz="2800" b="1" dirty="0">
                <a:solidFill>
                  <a:srgbClr val="005A9E"/>
                </a:solidFill>
              </a:rPr>
              <a:t>Siamo ancora in tempo ad evitare il peggio ma la politica non è capace di prendere provvedimenti drastici, efficaci e tempestivi. Dobbiamo unirci e lottare tutti insieme per cambiare il sistema. </a:t>
            </a:r>
          </a:p>
          <a:p>
            <a:pPr algn="just"/>
            <a:r>
              <a:rPr lang="it-IT" sz="2800" b="1" dirty="0">
                <a:solidFill>
                  <a:srgbClr val="005A9E"/>
                </a:solidFill>
              </a:rPr>
              <a:t>Se non agiamo ora sia i costi che i sacrifici saranno poi enormemente maggiori! Sta a noi scegliere quale futuro riservare per noi e per le prossime generazioni.</a:t>
            </a:r>
          </a:p>
          <a:p>
            <a:pPr algn="l"/>
            <a:endParaRPr lang="it-IT" sz="2800" b="1"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p:txBody>
      </p:sp>
      <p:pic>
        <p:nvPicPr>
          <p:cNvPr id="4" name="Beethoven - Adagio">
            <a:hlinkClick r:id="" action="ppaction://media"/>
            <a:extLst>
              <a:ext uri="{FF2B5EF4-FFF2-40B4-BE49-F238E27FC236}">
                <a16:creationId xmlns:a16="http://schemas.microsoft.com/office/drawing/2014/main" id="{425B49CC-AB8B-4256-AC9A-196430430D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7993" y="194553"/>
            <a:ext cx="609600" cy="609600"/>
          </a:xfrm>
          <a:prstGeom prst="rect">
            <a:avLst/>
          </a:prstGeom>
        </p:spPr>
      </p:pic>
      <p:pic>
        <p:nvPicPr>
          <p:cNvPr id="6" name="Audio 5">
            <a:hlinkClick r:id="" action="ppaction://media"/>
            <a:extLst>
              <a:ext uri="{FF2B5EF4-FFF2-40B4-BE49-F238E27FC236}">
                <a16:creationId xmlns:a16="http://schemas.microsoft.com/office/drawing/2014/main" id="{20CE2A2A-0C90-9C5D-C53B-71CDFC892257}"/>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200000" t="-90625" r="-200000" b="-90625"/>
          <a:stretch>
            <a:fillRect/>
          </a:stretch>
        </p:blipFill>
        <p:spPr>
          <a:xfrm>
            <a:off x="9947189" y="5427705"/>
            <a:ext cx="3048000" cy="1714500"/>
          </a:xfrm>
          <a:prstGeom prst="rect">
            <a:avLst/>
          </a:prstGeom>
        </p:spPr>
      </p:pic>
      <p:sp>
        <p:nvSpPr>
          <p:cNvPr id="5" name="CasellaDiTesto 4">
            <a:extLst>
              <a:ext uri="{FF2B5EF4-FFF2-40B4-BE49-F238E27FC236}">
                <a16:creationId xmlns:a16="http://schemas.microsoft.com/office/drawing/2014/main" id="{30DA0F10-84A0-FB02-2BD2-643ABF4D8FCF}"/>
              </a:ext>
            </a:extLst>
          </p:cNvPr>
          <p:cNvSpPr txBox="1"/>
          <p:nvPr/>
        </p:nvSpPr>
        <p:spPr>
          <a:xfrm>
            <a:off x="3491896" y="6040047"/>
            <a:ext cx="4725347" cy="646331"/>
          </a:xfrm>
          <a:prstGeom prst="rect">
            <a:avLst/>
          </a:prstGeom>
          <a:noFill/>
        </p:spPr>
        <p:txBody>
          <a:bodyPr wrap="square" rtlCol="0">
            <a:spAutoFit/>
          </a:bodyPr>
          <a:lstStyle/>
          <a:p>
            <a:r>
              <a:rPr lang="it-IT" sz="3600" b="1" dirty="0">
                <a:solidFill>
                  <a:srgbClr val="C00000"/>
                </a:solidFill>
                <a:effectLst>
                  <a:outerShdw blurRad="38100" dist="38100" dir="2700000" algn="tl">
                    <a:srgbClr val="000000">
                      <a:alpha val="43137"/>
                    </a:srgbClr>
                  </a:outerShdw>
                </a:effectLst>
              </a:rPr>
              <a:t>www.no-extinction.org</a:t>
            </a:r>
          </a:p>
        </p:txBody>
      </p:sp>
    </p:spTree>
    <p:extLst>
      <p:ext uri="{BB962C8B-B14F-4D97-AF65-F5344CB8AC3E}">
        <p14:creationId xmlns:p14="http://schemas.microsoft.com/office/powerpoint/2010/main" val="994658227"/>
      </p:ext>
    </p:extLst>
  </p:cSld>
  <p:clrMapOvr>
    <a:masterClrMapping/>
  </p:clrMapOvr>
  <mc:AlternateContent xmlns:mc="http://schemas.openxmlformats.org/markup-compatibility/2006" xmlns:p14="http://schemas.microsoft.com/office/powerpoint/2010/main">
    <mc:Choice Requires="p14">
      <p:transition spd="med" p14:dur="700" advTm="9245">
        <p:fade/>
      </p:transition>
    </mc:Choice>
    <mc:Fallback xmlns="">
      <p:transition spd="med" advTm="9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4B2C0C-023E-4CA7-A67C-533E96316C00}"/>
              </a:ext>
            </a:extLst>
          </p:cNvPr>
          <p:cNvSpPr/>
          <p:nvPr/>
        </p:nvSpPr>
        <p:spPr>
          <a:xfrm>
            <a:off x="664936" y="2605663"/>
            <a:ext cx="5323113" cy="2448937"/>
          </a:xfrm>
          <a:prstGeom prst="rect">
            <a:avLst/>
          </a:prstGeom>
        </p:spPr>
        <p:txBody>
          <a:bodyPr wrap="square">
            <a:spAutoFit/>
          </a:bodyPr>
          <a:lstStyle/>
          <a:p>
            <a:pPr>
              <a:spcAft>
                <a:spcPts val="0"/>
              </a:spcAft>
            </a:pPr>
            <a:r>
              <a:rPr lang="it-IT" sz="2400" dirty="0">
                <a:ea typeface="Times New Roman" panose="02020603050405020304" pitchFamily="18" charset="0"/>
                <a:cs typeface="Arial" panose="020B0604020202020204" pitchFamily="34" charset="0"/>
              </a:rPr>
              <a:t>Così come avviene in una serra, anche la Terra si scalda più del normale. L’aumento della temperatura media globale fa sciogliere i ghiacciai e innalzare il livello del mare.</a:t>
            </a:r>
          </a:p>
          <a:p>
            <a:pPr algn="just">
              <a:spcAft>
                <a:spcPts val="0"/>
              </a:spcAft>
            </a:pPr>
            <a:endParaRPr lang="it-IT" sz="3200" dirty="0">
              <a:ea typeface="Times New Roman" panose="02020603050405020304" pitchFamily="18" charset="0"/>
            </a:endParaRPr>
          </a:p>
        </p:txBody>
      </p:sp>
      <p:pic>
        <p:nvPicPr>
          <p:cNvPr id="6" name="Immagine 5">
            <a:extLst>
              <a:ext uri="{FF2B5EF4-FFF2-40B4-BE49-F238E27FC236}">
                <a16:creationId xmlns:a16="http://schemas.microsoft.com/office/drawing/2014/main" id="{5FBC8887-4B50-457E-8A82-F8325968A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433" y="2254577"/>
            <a:ext cx="4978631" cy="2800023"/>
          </a:xfrm>
          <a:prstGeom prst="rect">
            <a:avLst/>
          </a:prstGeom>
        </p:spPr>
      </p:pic>
      <p:sp>
        <p:nvSpPr>
          <p:cNvPr id="2" name="Rettangolo 1">
            <a:extLst>
              <a:ext uri="{FF2B5EF4-FFF2-40B4-BE49-F238E27FC236}">
                <a16:creationId xmlns:a16="http://schemas.microsoft.com/office/drawing/2014/main" id="{3B6D263C-9136-49E5-ADF6-9C6AA294B4F9}"/>
              </a:ext>
            </a:extLst>
          </p:cNvPr>
          <p:cNvSpPr/>
          <p:nvPr/>
        </p:nvSpPr>
        <p:spPr>
          <a:xfrm>
            <a:off x="2514601" y="444500"/>
            <a:ext cx="7302500" cy="646331"/>
          </a:xfrm>
          <a:prstGeom prst="rect">
            <a:avLst/>
          </a:prstGeom>
        </p:spPr>
        <p:txBody>
          <a:bodyPr wrap="square">
            <a:spAutoFit/>
          </a:bodyPr>
          <a:lstStyle/>
          <a:p>
            <a:pPr algn="ctr"/>
            <a:r>
              <a:rPr lang="it-IT" sz="3600" b="1" dirty="0">
                <a:solidFill>
                  <a:srgbClr val="C00000"/>
                </a:solidFill>
                <a:effectLst>
                  <a:outerShdw blurRad="38100" dist="38100" dir="2700000" algn="tl">
                    <a:srgbClr val="000000">
                      <a:alpha val="43137"/>
                    </a:srgbClr>
                  </a:outerShdw>
                </a:effectLst>
                <a:latin typeface="+mj-lt"/>
              </a:rPr>
              <a:t>Cos’è il Riscaldamento Globale</a:t>
            </a:r>
            <a:endParaRPr lang="it-IT" sz="3600"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166144893"/>
      </p:ext>
    </p:extLst>
  </p:cSld>
  <p:clrMapOvr>
    <a:masterClrMapping/>
  </p:clrMapOvr>
  <mc:AlternateContent xmlns:mc="http://schemas.openxmlformats.org/markup-compatibility/2006" xmlns:p14="http://schemas.microsoft.com/office/powerpoint/2010/main">
    <mc:Choice Requires="p14">
      <p:transition spd="med" p14:dur="700" advTm="5321">
        <p:fade/>
      </p:transition>
    </mc:Choice>
    <mc:Fallback xmlns="">
      <p:transition spd="med" advTm="532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4B2C0C-023E-4CA7-A67C-533E96316C00}"/>
              </a:ext>
            </a:extLst>
          </p:cNvPr>
          <p:cNvSpPr/>
          <p:nvPr/>
        </p:nvSpPr>
        <p:spPr>
          <a:xfrm>
            <a:off x="400817" y="1407492"/>
            <a:ext cx="7532224" cy="5324535"/>
          </a:xfrm>
          <a:prstGeom prst="rect">
            <a:avLst/>
          </a:prstGeom>
        </p:spPr>
        <p:txBody>
          <a:bodyPr wrap="square">
            <a:spAutoFit/>
          </a:bodyPr>
          <a:lstStyle/>
          <a:p>
            <a:pPr algn="just">
              <a:spcAft>
                <a:spcPts val="0"/>
              </a:spcAft>
            </a:pPr>
            <a:r>
              <a:rPr lang="it-IT" sz="2200" dirty="0">
                <a:ea typeface="Times New Roman" panose="02020603050405020304" pitchFamily="18" charset="0"/>
                <a:cs typeface="Arial" panose="020B0604020202020204" pitchFamily="34" charset="0"/>
              </a:rPr>
              <a:t>I cambiamenti climatici, comunque, hanno effetti diversi da regione a regione e le influenze a livello locale sono molto difficili da prevedere. </a:t>
            </a:r>
          </a:p>
          <a:p>
            <a:pPr algn="just">
              <a:spcAft>
                <a:spcPts val="0"/>
              </a:spcAft>
            </a:pPr>
            <a:r>
              <a:rPr lang="it-IT" sz="2200" dirty="0">
                <a:ea typeface="Times New Roman" panose="02020603050405020304" pitchFamily="18" charset="0"/>
                <a:cs typeface="Arial" panose="020B0604020202020204" pitchFamily="34" charset="0"/>
              </a:rPr>
              <a:t>Non è detto che se arriva un freddo polare non sia in corso il riscaldamento globale. La causa è la stessa: </a:t>
            </a:r>
            <a:r>
              <a:rPr lang="it-IT" sz="2200" dirty="0"/>
              <a:t> lo squilibrio globale causato dal surriscaldamento del pianeta. </a:t>
            </a:r>
            <a:endParaRPr lang="it-IT" sz="2200" dirty="0">
              <a:ea typeface="Times New Roman" panose="02020603050405020304" pitchFamily="18" charset="0"/>
              <a:cs typeface="Arial" panose="020B0604020202020204" pitchFamily="34" charset="0"/>
            </a:endParaRPr>
          </a:p>
          <a:p>
            <a:pPr algn="just"/>
            <a:r>
              <a:rPr lang="it-IT" sz="2200" dirty="0">
                <a:ea typeface="Times New Roman" panose="02020603050405020304" pitchFamily="18" charset="0"/>
                <a:cs typeface="Arial" panose="020B0604020202020204" pitchFamily="34" charset="0"/>
              </a:rPr>
              <a:t>Quel che è certo, invece, è l’estremizzazione dei fenomeni atmosferici e la loro maggior frequenza perché più l’aria si scalda e più aumenta l’energia accumulata. Un po’ come quando si mette l’acqua a bollire. All’inizio si formano piccole bollicine e leggeri movimenti, poi è tutto un ribollire fino a fuoriuscire dell’acqua dal recipiente, se non è abbastanza alto.</a:t>
            </a:r>
          </a:p>
          <a:p>
            <a:pPr algn="just"/>
            <a:r>
              <a:rPr lang="it-IT" sz="2200" dirty="0">
                <a:ea typeface="Times New Roman" panose="02020603050405020304" pitchFamily="18" charset="0"/>
                <a:cs typeface="Arial" panose="020B0604020202020204" pitchFamily="34" charset="0"/>
              </a:rPr>
              <a:t>Come si nota bene dall’immagine a fianco, la regione artica (polo Nord) si scalda di più e più velocemente del resto del pianeta.</a:t>
            </a:r>
            <a:endParaRPr lang="it-IT" sz="2200" dirty="0">
              <a:ea typeface="Times New Roman" panose="02020603050405020304" pitchFamily="18" charset="0"/>
            </a:endParaRPr>
          </a:p>
          <a:p>
            <a:pPr algn="just">
              <a:spcAft>
                <a:spcPts val="0"/>
              </a:spcAft>
            </a:pPr>
            <a:endParaRPr lang="it-IT" sz="3200" dirty="0">
              <a:ea typeface="Times New Roman" panose="02020603050405020304" pitchFamily="18" charset="0"/>
            </a:endParaRPr>
          </a:p>
        </p:txBody>
      </p:sp>
      <p:pic>
        <p:nvPicPr>
          <p:cNvPr id="5" name="Immagine 4">
            <a:extLst>
              <a:ext uri="{FF2B5EF4-FFF2-40B4-BE49-F238E27FC236}">
                <a16:creationId xmlns:a16="http://schemas.microsoft.com/office/drawing/2014/main" id="{5A95760F-010C-4036-A3D8-C9338B9D6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957" y="2653179"/>
            <a:ext cx="3729040" cy="2091759"/>
          </a:xfrm>
          <a:prstGeom prst="rect">
            <a:avLst/>
          </a:prstGeom>
        </p:spPr>
      </p:pic>
      <p:sp>
        <p:nvSpPr>
          <p:cNvPr id="2" name="Rettangolo 1">
            <a:extLst>
              <a:ext uri="{FF2B5EF4-FFF2-40B4-BE49-F238E27FC236}">
                <a16:creationId xmlns:a16="http://schemas.microsoft.com/office/drawing/2014/main" id="{F81BDBB4-A4C7-4EFB-B928-942598C29A92}"/>
              </a:ext>
            </a:extLst>
          </p:cNvPr>
          <p:cNvSpPr/>
          <p:nvPr/>
        </p:nvSpPr>
        <p:spPr>
          <a:xfrm>
            <a:off x="3295895" y="450334"/>
            <a:ext cx="5727209" cy="646331"/>
          </a:xfrm>
          <a:prstGeom prst="rect">
            <a:avLst/>
          </a:prstGeom>
        </p:spPr>
        <p:txBody>
          <a:bodyPr wrap="none">
            <a:spAutoFit/>
          </a:bodyPr>
          <a:lstStyle/>
          <a:p>
            <a:pPr algn="ctr"/>
            <a:r>
              <a:rPr lang="it-IT" sz="3600" b="1" dirty="0">
                <a:solidFill>
                  <a:srgbClr val="C00000"/>
                </a:solidFill>
                <a:effectLst>
                  <a:outerShdw blurRad="38100" dist="38100" dir="2700000" algn="tl">
                    <a:srgbClr val="000000">
                      <a:alpha val="43137"/>
                    </a:srgbClr>
                  </a:outerShdw>
                </a:effectLst>
                <a:latin typeface="+mj-lt"/>
              </a:rPr>
              <a:t>Cos’è il Riscaldamento Globale</a:t>
            </a:r>
            <a:endParaRPr lang="it-IT" sz="3600"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01463689"/>
      </p:ext>
    </p:extLst>
  </p:cSld>
  <p:clrMapOvr>
    <a:masterClrMapping/>
  </p:clrMapOvr>
  <mc:AlternateContent xmlns:mc="http://schemas.openxmlformats.org/markup-compatibility/2006" xmlns:p14="http://schemas.microsoft.com/office/powerpoint/2010/main">
    <mc:Choice Requires="p14">
      <p:transition spd="med" p14:dur="700" advTm="6080">
        <p:fade/>
      </p:transition>
    </mc:Choice>
    <mc:Fallback xmlns="">
      <p:transition spd="med" advTm="608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3E718F-3F48-459B-BF5F-A2B6499267BD}"/>
              </a:ext>
            </a:extLst>
          </p:cNvPr>
          <p:cNvSpPr>
            <a:spLocks noGrp="1"/>
          </p:cNvSpPr>
          <p:nvPr>
            <p:ph type="title"/>
          </p:nvPr>
        </p:nvSpPr>
        <p:spPr>
          <a:xfrm>
            <a:off x="838200" y="441325"/>
            <a:ext cx="10515600" cy="828675"/>
          </a:xfrm>
        </p:spPr>
        <p:txBody>
          <a:bodyPr>
            <a:normAutofit/>
          </a:bodyPr>
          <a:lstStyle/>
          <a:p>
            <a:pPr algn="ctr"/>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la temperatura</a:t>
            </a:r>
          </a:p>
        </p:txBody>
      </p:sp>
      <p:sp>
        <p:nvSpPr>
          <p:cNvPr id="3" name="Segnaposto contenuto 2">
            <a:extLst>
              <a:ext uri="{FF2B5EF4-FFF2-40B4-BE49-F238E27FC236}">
                <a16:creationId xmlns:a16="http://schemas.microsoft.com/office/drawing/2014/main" id="{B4AC74C3-FDE8-45BF-A4F3-1831DC6CDA3F}"/>
              </a:ext>
            </a:extLst>
          </p:cNvPr>
          <p:cNvSpPr>
            <a:spLocks noGrp="1"/>
          </p:cNvSpPr>
          <p:nvPr>
            <p:ph idx="1"/>
          </p:nvPr>
        </p:nvSpPr>
        <p:spPr>
          <a:xfrm>
            <a:off x="469900" y="1561502"/>
            <a:ext cx="9334500" cy="4991100"/>
          </a:xfrm>
        </p:spPr>
        <p:txBody>
          <a:bodyPr>
            <a:normAutofit lnSpcReduction="10000"/>
          </a:bodyPr>
          <a:lstStyle/>
          <a:p>
            <a:pPr algn="just"/>
            <a:r>
              <a:rPr lang="it-IT" sz="2400" dirty="0"/>
              <a:t>La concentrazione di CO2 in atmosfera è arrivata a 420 ppm (parti per milione). La più elevata degli ultimi 800.000 anni.</a:t>
            </a:r>
          </a:p>
          <a:p>
            <a:pPr algn="just"/>
            <a:r>
              <a:rPr lang="it-IT" sz="2400" dirty="0"/>
              <a:t>Gli ultimi 4 anni sono stati i più caldi dal 1880</a:t>
            </a:r>
          </a:p>
          <a:p>
            <a:pPr algn="just"/>
            <a:r>
              <a:rPr lang="it-IT" sz="2400" dirty="0"/>
              <a:t>Dei 30 anni più caldi dal 1.800 ad oggi 25 sono successivi al 1.990</a:t>
            </a:r>
          </a:p>
          <a:p>
            <a:pPr algn="just"/>
            <a:r>
              <a:rPr lang="it-IT" sz="2400" dirty="0"/>
              <a:t>L’aumento </a:t>
            </a:r>
            <a:r>
              <a:rPr lang="it-IT" sz="2400" u="sng" dirty="0"/>
              <a:t>medio</a:t>
            </a:r>
            <a:r>
              <a:rPr lang="it-IT" sz="2400" dirty="0"/>
              <a:t> della temperatura globale è arrivato ad 1,2 gradi. Sembra poco ma invece ogni grado in più fa una grande differenza</a:t>
            </a:r>
          </a:p>
          <a:p>
            <a:pPr algn="just"/>
            <a:r>
              <a:rPr lang="it-IT" sz="2400" dirty="0"/>
              <a:t>Il 2023 potrebbe essere uno degli anni più caldi di sempre perché il fenomeno di «El Niño» è ripartito.</a:t>
            </a:r>
          </a:p>
          <a:p>
            <a:pPr algn="just"/>
            <a:r>
              <a:rPr lang="it-IT" sz="2400" dirty="0"/>
              <a:t>Anche localmente si misurano record di temperatura eccezionali.</a:t>
            </a:r>
          </a:p>
          <a:p>
            <a:pPr algn="just"/>
            <a:r>
              <a:rPr lang="it-IT" sz="2400" dirty="0"/>
              <a:t>I poli si riscaldano molto più velocemente che nel resto del pianeta con effetti drastici sullo scioglimento dei ghiacci.</a:t>
            </a:r>
          </a:p>
          <a:p>
            <a:pPr algn="just"/>
            <a:r>
              <a:rPr lang="it-IT" sz="2400" dirty="0"/>
              <a:t>Recentemente in Antartide (polo sud) è sparita una superficie di ghiacci grande quanto l’Argentina.</a:t>
            </a:r>
          </a:p>
          <a:p>
            <a:endParaRPr lang="it-IT" dirty="0"/>
          </a:p>
        </p:txBody>
      </p:sp>
      <p:graphicFrame>
        <p:nvGraphicFramePr>
          <p:cNvPr id="4" name="Oggetto 3">
            <a:extLst>
              <a:ext uri="{FF2B5EF4-FFF2-40B4-BE49-F238E27FC236}">
                <a16:creationId xmlns:a16="http://schemas.microsoft.com/office/drawing/2014/main" id="{5105EF71-A585-4B51-9BF0-431B34C4EDC3}"/>
              </a:ext>
            </a:extLst>
          </p:cNvPr>
          <p:cNvGraphicFramePr>
            <a:graphicFrameLocks noChangeAspect="1"/>
          </p:cNvGraphicFramePr>
          <p:nvPr>
            <p:extLst>
              <p:ext uri="{D42A27DB-BD31-4B8C-83A1-F6EECF244321}">
                <p14:modId xmlns:p14="http://schemas.microsoft.com/office/powerpoint/2010/main" val="1663205491"/>
              </p:ext>
            </p:extLst>
          </p:nvPr>
        </p:nvGraphicFramePr>
        <p:xfrm>
          <a:off x="9804400" y="2069671"/>
          <a:ext cx="2057400" cy="3721100"/>
        </p:xfrm>
        <a:graphic>
          <a:graphicData uri="http://schemas.openxmlformats.org/presentationml/2006/ole">
            <mc:AlternateContent xmlns:mc="http://schemas.openxmlformats.org/markup-compatibility/2006">
              <mc:Choice xmlns:v="urn:schemas-microsoft-com:vml" Requires="v">
                <p:oleObj name="Image" r:id="rId2" imgW="2057040" imgH="3720600" progId="Photoshop.Image.13">
                  <p:embed/>
                </p:oleObj>
              </mc:Choice>
              <mc:Fallback>
                <p:oleObj name="Image" r:id="rId2" imgW="2057040" imgH="3720600" progId="Photoshop.Image.13">
                  <p:embed/>
                  <p:pic>
                    <p:nvPicPr>
                      <p:cNvPr id="0" name=""/>
                      <p:cNvPicPr/>
                      <p:nvPr/>
                    </p:nvPicPr>
                    <p:blipFill>
                      <a:blip r:embed="rId3"/>
                      <a:stretch>
                        <a:fillRect/>
                      </a:stretch>
                    </p:blipFill>
                    <p:spPr>
                      <a:xfrm>
                        <a:off x="9804400" y="2069671"/>
                        <a:ext cx="2057400" cy="3721100"/>
                      </a:xfrm>
                      <a:prstGeom prst="rect">
                        <a:avLst/>
                      </a:prstGeom>
                    </p:spPr>
                  </p:pic>
                </p:oleObj>
              </mc:Fallback>
            </mc:AlternateContent>
          </a:graphicData>
        </a:graphic>
      </p:graphicFrame>
    </p:spTree>
    <p:extLst>
      <p:ext uri="{BB962C8B-B14F-4D97-AF65-F5344CB8AC3E}">
        <p14:creationId xmlns:p14="http://schemas.microsoft.com/office/powerpoint/2010/main" val="2812442238"/>
      </p:ext>
    </p:extLst>
  </p:cSld>
  <p:clrMapOvr>
    <a:masterClrMapping/>
  </p:clrMapOvr>
  <mc:AlternateContent xmlns:mc="http://schemas.openxmlformats.org/markup-compatibility/2006" xmlns:p14="http://schemas.microsoft.com/office/powerpoint/2010/main">
    <mc:Choice Requires="p14">
      <p:transition spd="med" p14:dur="700" advTm="19087">
        <p:fade/>
      </p:transition>
    </mc:Choice>
    <mc:Fallback xmlns="">
      <p:transition spd="med" advTm="19087">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5DC9EA-D19C-45BD-B416-5BC98FE4A290}"/>
              </a:ext>
            </a:extLst>
          </p:cNvPr>
          <p:cNvSpPr>
            <a:spLocks noGrp="1"/>
          </p:cNvSpPr>
          <p:nvPr>
            <p:ph type="title"/>
          </p:nvPr>
        </p:nvSpPr>
        <p:spPr/>
        <p:txBody>
          <a:bodyPr/>
          <a:lstStyle/>
          <a:p>
            <a:pPr algn="ctr"/>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gli eventi estremi</a:t>
            </a:r>
            <a:endParaRPr lang="it-IT" dirty="0">
              <a:solidFill>
                <a:srgbClr val="FF0000"/>
              </a:solidFill>
            </a:endParaRPr>
          </a:p>
        </p:txBody>
      </p:sp>
      <p:sp>
        <p:nvSpPr>
          <p:cNvPr id="3" name="Segnaposto contenuto 2">
            <a:extLst>
              <a:ext uri="{FF2B5EF4-FFF2-40B4-BE49-F238E27FC236}">
                <a16:creationId xmlns:a16="http://schemas.microsoft.com/office/drawing/2014/main" id="{52A3370C-C18A-4CDE-8913-BB50B477ADF1}"/>
              </a:ext>
            </a:extLst>
          </p:cNvPr>
          <p:cNvSpPr>
            <a:spLocks noGrp="1"/>
          </p:cNvSpPr>
          <p:nvPr>
            <p:ph idx="1"/>
          </p:nvPr>
        </p:nvSpPr>
        <p:spPr>
          <a:xfrm>
            <a:off x="838200" y="1660524"/>
            <a:ext cx="7835900" cy="4930775"/>
          </a:xfrm>
        </p:spPr>
        <p:txBody>
          <a:bodyPr>
            <a:normAutofit/>
          </a:bodyPr>
          <a:lstStyle/>
          <a:p>
            <a:pPr marL="0" indent="0">
              <a:buNone/>
            </a:pPr>
            <a:r>
              <a:rPr lang="it-IT" sz="2400" dirty="0"/>
              <a:t>Ogni anno avviene un numero elevato di eventi eccezionali: </a:t>
            </a:r>
          </a:p>
          <a:p>
            <a:pPr marL="0" indent="0">
              <a:buNone/>
            </a:pPr>
            <a:r>
              <a:rPr lang="it-IT" sz="2400" dirty="0"/>
              <a:t>uragani, incendi, alluvioni, siccità estrema. </a:t>
            </a:r>
          </a:p>
          <a:p>
            <a:pPr marL="0" indent="0">
              <a:buNone/>
            </a:pPr>
            <a:r>
              <a:rPr lang="it-IT" sz="2400" dirty="0"/>
              <a:t>Elencarli tutti sarebbe troppo lungo e l’elenco andrebbe costantemente aggiornato. </a:t>
            </a:r>
          </a:p>
          <a:p>
            <a:pPr marL="0" indent="0">
              <a:buNone/>
            </a:pPr>
            <a:r>
              <a:rPr lang="it-IT" sz="2400" dirty="0"/>
              <a:t>Frequentemente TV e giornali ne riportano di nuovi.</a:t>
            </a:r>
          </a:p>
          <a:p>
            <a:pPr marL="0" indent="0">
              <a:buNone/>
            </a:pPr>
            <a:r>
              <a:rPr lang="it-IT" sz="2400" dirty="0"/>
              <a:t>Se ne parla per qualche giorno, poi tutti tace e ben poco viene fatto per incidere sulle cause.</a:t>
            </a:r>
          </a:p>
          <a:p>
            <a:pPr marL="0" indent="0">
              <a:buNone/>
            </a:pPr>
            <a:r>
              <a:rPr lang="it-IT" sz="2400" dirty="0"/>
              <a:t>Infatti, invece di lavorare sulle cause si cerca di arginare i sintomi, cioè rimediare al dissesto idrogeologico, ma inutilmente perché la continua estremizzazione dei fenomeni renderà insufficienti le opere fatte in precedenza.</a:t>
            </a:r>
          </a:p>
          <a:p>
            <a:pPr marL="0" indent="0">
              <a:buNone/>
            </a:pPr>
            <a:endParaRPr lang="it-IT" sz="2400" dirty="0"/>
          </a:p>
          <a:p>
            <a:endParaRPr lang="it-IT" dirty="0"/>
          </a:p>
          <a:p>
            <a:endParaRPr lang="it-IT" dirty="0"/>
          </a:p>
        </p:txBody>
      </p:sp>
      <p:pic>
        <p:nvPicPr>
          <p:cNvPr id="2050" name="Picture 2" descr="Risultati immagini per uragano">
            <a:extLst>
              <a:ext uri="{FF2B5EF4-FFF2-40B4-BE49-F238E27FC236}">
                <a16:creationId xmlns:a16="http://schemas.microsoft.com/office/drawing/2014/main" id="{B1807606-9653-4E9B-89E6-A2E51E7F6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9514" y="1413193"/>
            <a:ext cx="2508704" cy="1409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siccità">
            <a:extLst>
              <a:ext uri="{FF2B5EF4-FFF2-40B4-BE49-F238E27FC236}">
                <a16:creationId xmlns:a16="http://schemas.microsoft.com/office/drawing/2014/main" id="{AA8B8CA1-EC78-4FFD-8CE4-3F197A74F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9514" y="2981469"/>
            <a:ext cx="2508704" cy="16694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incendio">
            <a:extLst>
              <a:ext uri="{FF2B5EF4-FFF2-40B4-BE49-F238E27FC236}">
                <a16:creationId xmlns:a16="http://schemas.microsoft.com/office/drawing/2014/main" id="{6BFA5DF6-8186-4918-80FA-CF4338689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514" y="4828175"/>
            <a:ext cx="2508704" cy="177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86368"/>
      </p:ext>
    </p:extLst>
  </p:cSld>
  <p:clrMapOvr>
    <a:masterClrMapping/>
  </p:clrMapOvr>
  <mc:AlternateContent xmlns:mc="http://schemas.openxmlformats.org/markup-compatibility/2006" xmlns:p14="http://schemas.microsoft.com/office/powerpoint/2010/main">
    <mc:Choice Requires="p14">
      <p:transition spd="med" p14:dur="700" advTm="20026">
        <p:fade/>
      </p:transition>
    </mc:Choice>
    <mc:Fallback xmlns="">
      <p:transition spd="med" advTm="2002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A90267-3220-40A0-AF3F-5B19B95397AC}"/>
              </a:ext>
            </a:extLst>
          </p:cNvPr>
          <p:cNvSpPr>
            <a:spLocks noGrp="1"/>
          </p:cNvSpPr>
          <p:nvPr>
            <p:ph type="title"/>
          </p:nvPr>
        </p:nvSpPr>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ghiacci e ghiacciai</a:t>
            </a:r>
            <a:endParaRPr lang="it-IT" dirty="0">
              <a:solidFill>
                <a:srgbClr val="FF0000"/>
              </a:solidFill>
            </a:endParaRPr>
          </a:p>
        </p:txBody>
      </p:sp>
      <p:sp>
        <p:nvSpPr>
          <p:cNvPr id="3" name="Segnaposto contenuto 2">
            <a:extLst>
              <a:ext uri="{FF2B5EF4-FFF2-40B4-BE49-F238E27FC236}">
                <a16:creationId xmlns:a16="http://schemas.microsoft.com/office/drawing/2014/main" id="{A016C876-7522-4662-BD83-661F6371790D}"/>
              </a:ext>
            </a:extLst>
          </p:cNvPr>
          <p:cNvSpPr>
            <a:spLocks noGrp="1"/>
          </p:cNvSpPr>
          <p:nvPr>
            <p:ph idx="1"/>
          </p:nvPr>
        </p:nvSpPr>
        <p:spPr>
          <a:xfrm>
            <a:off x="838200" y="1616930"/>
            <a:ext cx="5473700" cy="4727575"/>
          </a:xfrm>
        </p:spPr>
        <p:txBody>
          <a:bodyPr>
            <a:normAutofit lnSpcReduction="10000"/>
          </a:bodyPr>
          <a:lstStyle/>
          <a:p>
            <a:r>
              <a:rPr lang="it-IT" sz="2400" dirty="0"/>
              <a:t>I ghiacci della Groenlandia si stanno sciogliendo più rapidamente del previsto: il fenomeno è il più marcato degli ultimi 400 anni.</a:t>
            </a:r>
          </a:p>
          <a:p>
            <a:r>
              <a:rPr lang="it-IT" sz="2400" dirty="0"/>
              <a:t>Fra il 1992 e il 2017 l’Antartide ha perso tremila miliardi di tonnellate di ghiaccio</a:t>
            </a:r>
          </a:p>
          <a:p>
            <a:r>
              <a:rPr lang="it-IT" sz="2400" dirty="0"/>
              <a:t>In Ticino, tra il 1985 e il 2009 la superficie dei ghiacciai si è ridotta del 70%, sparendo sotto la quota di 2.100 metri sul livello del mare</a:t>
            </a:r>
          </a:p>
          <a:p>
            <a:r>
              <a:rPr lang="it-IT" sz="2400" dirty="0"/>
              <a:t>Nella regione antartica (polo Sud) i ghiacci si sciolgono a livelli record: recentemente ne è sparita una parte grande come l’Argentina.</a:t>
            </a:r>
          </a:p>
          <a:p>
            <a:endParaRPr lang="it-IT" dirty="0"/>
          </a:p>
        </p:txBody>
      </p:sp>
      <p:pic>
        <p:nvPicPr>
          <p:cNvPr id="3074" name="Picture 2" descr="Risultati immagini per ghiacciai ritiro">
            <a:extLst>
              <a:ext uri="{FF2B5EF4-FFF2-40B4-BE49-F238E27FC236}">
                <a16:creationId xmlns:a16="http://schemas.microsoft.com/office/drawing/2014/main" id="{BA18463F-F71D-46AE-8E7F-15981AF4B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992" y="2283142"/>
            <a:ext cx="4199730" cy="274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67282"/>
      </p:ext>
    </p:extLst>
  </p:cSld>
  <p:clrMapOvr>
    <a:masterClrMapping/>
  </p:clrMapOvr>
  <mc:AlternateContent xmlns:mc="http://schemas.openxmlformats.org/markup-compatibility/2006" xmlns:p14="http://schemas.microsoft.com/office/powerpoint/2010/main">
    <mc:Choice Requires="p14">
      <p:transition spd="med" p14:dur="700" advTm="11725">
        <p:fade/>
      </p:transition>
    </mc:Choice>
    <mc:Fallback xmlns="">
      <p:transition spd="med" advTm="11725">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419A86-D1E6-4FF1-A074-46EB33A46565}"/>
              </a:ext>
            </a:extLst>
          </p:cNvPr>
          <p:cNvSpPr>
            <a:spLocks noGrp="1"/>
          </p:cNvSpPr>
          <p:nvPr>
            <p:ph type="title"/>
          </p:nvPr>
        </p:nvSpPr>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livello dei mari</a:t>
            </a:r>
            <a:endParaRPr lang="it-IT" dirty="0">
              <a:solidFill>
                <a:srgbClr val="FF0000"/>
              </a:solidFill>
            </a:endParaRPr>
          </a:p>
        </p:txBody>
      </p:sp>
      <p:sp>
        <p:nvSpPr>
          <p:cNvPr id="3" name="Segnaposto contenuto 2">
            <a:extLst>
              <a:ext uri="{FF2B5EF4-FFF2-40B4-BE49-F238E27FC236}">
                <a16:creationId xmlns:a16="http://schemas.microsoft.com/office/drawing/2014/main" id="{D7F3F1E1-585B-4C71-9DC5-B101A745B43A}"/>
              </a:ext>
            </a:extLst>
          </p:cNvPr>
          <p:cNvSpPr>
            <a:spLocks noGrp="1"/>
          </p:cNvSpPr>
          <p:nvPr>
            <p:ph idx="1"/>
          </p:nvPr>
        </p:nvSpPr>
        <p:spPr>
          <a:xfrm>
            <a:off x="234774" y="1473885"/>
            <a:ext cx="11775989" cy="3378201"/>
          </a:xfrm>
        </p:spPr>
        <p:txBody>
          <a:bodyPr>
            <a:normAutofit/>
          </a:bodyPr>
          <a:lstStyle/>
          <a:p>
            <a:pPr algn="just"/>
            <a:r>
              <a:rPr lang="it-IT" sz="2400" dirty="0"/>
              <a:t>Il livello medio del mare negli ultimi 25 anni è aumentato di 7 cm.</a:t>
            </a:r>
          </a:p>
          <a:p>
            <a:pPr algn="just"/>
            <a:r>
              <a:rPr lang="it-IT" sz="2400" dirty="0"/>
              <a:t>E’ stato dimostrato che la velocità di crescita di tale livello non è ogni anno la stessa di quello precedente (3 mm all'anno), ma è data dalla precedente aggiungendo quasi un millimetro per ciascun anno</a:t>
            </a:r>
          </a:p>
          <a:p>
            <a:pPr algn="just"/>
            <a:r>
              <a:rPr lang="it-IT" sz="2400" dirty="0"/>
              <a:t>Bastano poche decine di cm per generare allagamenti devastanti e irreversibili di tante zone abitate del globo</a:t>
            </a:r>
          </a:p>
          <a:p>
            <a:pPr algn="just"/>
            <a:r>
              <a:rPr lang="it-IT" sz="2400" dirty="0"/>
              <a:t>A Venezia il livello del mare sale a ritmi record e “la Serenissima” potrebbe andare sott'acqua entro il 2100. Lo rivela il “Rapporto statistico 2018” diffuso dalla Regione Veneto</a:t>
            </a:r>
          </a:p>
        </p:txBody>
      </p:sp>
      <p:pic>
        <p:nvPicPr>
          <p:cNvPr id="4098" name="Picture 2" descr="Risultati immagini per venezia sott' acqua">
            <a:extLst>
              <a:ext uri="{FF2B5EF4-FFF2-40B4-BE49-F238E27FC236}">
                <a16:creationId xmlns:a16="http://schemas.microsoft.com/office/drawing/2014/main" id="{8793D267-99BB-43A2-9855-B007AD8F5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477" y="4614117"/>
            <a:ext cx="3673046" cy="203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267682"/>
      </p:ext>
    </p:extLst>
  </p:cSld>
  <p:clrMapOvr>
    <a:masterClrMapping/>
  </p:clrMapOvr>
  <mc:AlternateContent xmlns:mc="http://schemas.openxmlformats.org/markup-compatibility/2006" xmlns:p14="http://schemas.microsoft.com/office/powerpoint/2010/main">
    <mc:Choice Requires="p14">
      <p:transition spd="med" p14:dur="700" advTm="18120">
        <p:fade/>
      </p:transition>
    </mc:Choice>
    <mc:Fallback xmlns="">
      <p:transition spd="med" advTm="1812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70D99-5B26-4D35-AB11-A90FEF62E6D3}"/>
              </a:ext>
            </a:extLst>
          </p:cNvPr>
          <p:cNvSpPr>
            <a:spLocks noGrp="1"/>
          </p:cNvSpPr>
          <p:nvPr>
            <p:ph type="title"/>
          </p:nvPr>
        </p:nvSpPr>
        <p:spPr>
          <a:xfrm>
            <a:off x="838200" y="301625"/>
            <a:ext cx="11188700" cy="765175"/>
          </a:xfrm>
        </p:spPr>
        <p:txBody>
          <a:bodyPr>
            <a:noAutofit/>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riscaldamento degli oceani</a:t>
            </a:r>
            <a:endParaRPr lang="it-IT" dirty="0">
              <a:solidFill>
                <a:srgbClr val="FF0000"/>
              </a:solidFill>
            </a:endParaRPr>
          </a:p>
        </p:txBody>
      </p:sp>
      <p:sp>
        <p:nvSpPr>
          <p:cNvPr id="3" name="Segnaposto contenuto 2">
            <a:extLst>
              <a:ext uri="{FF2B5EF4-FFF2-40B4-BE49-F238E27FC236}">
                <a16:creationId xmlns:a16="http://schemas.microsoft.com/office/drawing/2014/main" id="{6B935D84-5F8C-4A89-9B9D-0B6E0E9EC70D}"/>
              </a:ext>
            </a:extLst>
          </p:cNvPr>
          <p:cNvSpPr>
            <a:spLocks noGrp="1"/>
          </p:cNvSpPr>
          <p:nvPr>
            <p:ph idx="1"/>
          </p:nvPr>
        </p:nvSpPr>
        <p:spPr>
          <a:xfrm>
            <a:off x="838200" y="1254125"/>
            <a:ext cx="4737100" cy="5238750"/>
          </a:xfrm>
        </p:spPr>
        <p:txBody>
          <a:bodyPr>
            <a:normAutofit fontScale="92500" lnSpcReduction="10000"/>
          </a:bodyPr>
          <a:lstStyle/>
          <a:p>
            <a:r>
              <a:rPr lang="it-IT" sz="2400" dirty="0"/>
              <a:t>Il 2022 è un nuovo anno record anche per il riscaldamento degli oceani</a:t>
            </a:r>
          </a:p>
          <a:p>
            <a:r>
              <a:rPr lang="it-IT" sz="2400" dirty="0"/>
              <a:t>Gli oceani si stanno riscaldando molto più velocemente di quanto si pensava</a:t>
            </a:r>
          </a:p>
          <a:p>
            <a:r>
              <a:rPr lang="it-IT" sz="2400" dirty="0"/>
              <a:t>Parlare solo di riscaldamento dell'aria è riduttivo, dal momento che il </a:t>
            </a:r>
            <a:r>
              <a:rPr lang="it-IT" sz="2400" b="1" dirty="0"/>
              <a:t>grosso dell'energia</a:t>
            </a:r>
            <a:r>
              <a:rPr lang="it-IT" sz="2400" dirty="0"/>
              <a:t> (93,4%) va a </a:t>
            </a:r>
            <a:r>
              <a:rPr lang="it-IT" sz="2400" b="1" dirty="0"/>
              <a:t>riscaldare gli oceani</a:t>
            </a:r>
            <a:r>
              <a:rPr lang="it-IT" sz="2400" dirty="0"/>
              <a:t>, come si può vedere dal </a:t>
            </a:r>
            <a:r>
              <a:rPr lang="it-IT" sz="2400" u="sng" dirty="0">
                <a:hlinkClick r:id="rId2">
                  <a:extLst>
                    <a:ext uri="{A12FA001-AC4F-418D-AE19-62706E023703}">
                      <ahyp:hlinkClr xmlns:ahyp="http://schemas.microsoft.com/office/drawing/2018/hyperlinkcolor" val="tx"/>
                    </a:ext>
                  </a:extLst>
                </a:hlinkClick>
              </a:rPr>
              <a:t>grafico</a:t>
            </a:r>
            <a:endParaRPr lang="it-IT" sz="2400" u="sng" dirty="0"/>
          </a:p>
          <a:p>
            <a:r>
              <a:rPr lang="it-IT" sz="2400" dirty="0"/>
              <a:t>Il 60% dell'energia finisce nei primi 700 m d'acqua, mentre il resto scalda gli oceani in profondità.</a:t>
            </a:r>
          </a:p>
          <a:p>
            <a:r>
              <a:rPr lang="it-IT" sz="2400" dirty="0"/>
              <a:t>Il riscaldamento degli oceani porta naturalmente ad un </a:t>
            </a:r>
            <a:r>
              <a:rPr lang="it-IT" sz="2400" b="1" dirty="0"/>
              <a:t>aumento di volume dell'acqua</a:t>
            </a:r>
            <a:r>
              <a:rPr lang="it-IT" sz="2400" dirty="0"/>
              <a:t> che contribuisce all'innalzamento dei mari più della fusione dei ghiacciai</a:t>
            </a:r>
          </a:p>
          <a:p>
            <a:endParaRPr lang="it-IT" dirty="0"/>
          </a:p>
        </p:txBody>
      </p:sp>
      <p:graphicFrame>
        <p:nvGraphicFramePr>
          <p:cNvPr id="8" name="Oggetto 7">
            <a:extLst>
              <a:ext uri="{FF2B5EF4-FFF2-40B4-BE49-F238E27FC236}">
                <a16:creationId xmlns:a16="http://schemas.microsoft.com/office/drawing/2014/main" id="{208CE992-EA11-4C44-95C1-BEFCD45CC313}"/>
              </a:ext>
            </a:extLst>
          </p:cNvPr>
          <p:cNvGraphicFramePr>
            <a:graphicFrameLocks noChangeAspect="1"/>
          </p:cNvGraphicFramePr>
          <p:nvPr>
            <p:extLst>
              <p:ext uri="{D42A27DB-BD31-4B8C-83A1-F6EECF244321}">
                <p14:modId xmlns:p14="http://schemas.microsoft.com/office/powerpoint/2010/main" val="216920504"/>
              </p:ext>
            </p:extLst>
          </p:nvPr>
        </p:nvGraphicFramePr>
        <p:xfrm>
          <a:off x="5689600" y="1542534"/>
          <a:ext cx="5842000" cy="4314489"/>
        </p:xfrm>
        <a:graphic>
          <a:graphicData uri="http://schemas.openxmlformats.org/presentationml/2006/ole">
            <mc:AlternateContent xmlns:mc="http://schemas.openxmlformats.org/markup-compatibility/2006">
              <mc:Choice xmlns:v="urn:schemas-microsoft-com:vml" Requires="v">
                <p:oleObj name="Image" r:id="rId3" imgW="5396760" imgH="3987000" progId="Photoshop.Image.13">
                  <p:embed/>
                </p:oleObj>
              </mc:Choice>
              <mc:Fallback>
                <p:oleObj name="Image" r:id="rId3" imgW="5396760" imgH="3987000" progId="Photoshop.Image.13">
                  <p:embed/>
                  <p:pic>
                    <p:nvPicPr>
                      <p:cNvPr id="0" name=""/>
                      <p:cNvPicPr/>
                      <p:nvPr/>
                    </p:nvPicPr>
                    <p:blipFill>
                      <a:blip r:embed="rId4"/>
                      <a:stretch>
                        <a:fillRect/>
                      </a:stretch>
                    </p:blipFill>
                    <p:spPr>
                      <a:xfrm>
                        <a:off x="5689600" y="1542534"/>
                        <a:ext cx="5842000" cy="4314489"/>
                      </a:xfrm>
                      <a:prstGeom prst="rect">
                        <a:avLst/>
                      </a:prstGeom>
                    </p:spPr>
                  </p:pic>
                </p:oleObj>
              </mc:Fallback>
            </mc:AlternateContent>
          </a:graphicData>
        </a:graphic>
      </p:graphicFrame>
    </p:spTree>
    <p:extLst>
      <p:ext uri="{BB962C8B-B14F-4D97-AF65-F5344CB8AC3E}">
        <p14:creationId xmlns:p14="http://schemas.microsoft.com/office/powerpoint/2010/main" val="4127192898"/>
      </p:ext>
    </p:extLst>
  </p:cSld>
  <p:clrMapOvr>
    <a:masterClrMapping/>
  </p:clrMapOvr>
  <mc:AlternateContent xmlns:mc="http://schemas.openxmlformats.org/markup-compatibility/2006" xmlns:p14="http://schemas.microsoft.com/office/powerpoint/2010/main">
    <mc:Choice Requires="p14">
      <p:transition spd="med" p14:dur="700" advTm="15254">
        <p:fade/>
      </p:transition>
    </mc:Choice>
    <mc:Fallback xmlns="">
      <p:transition spd="med" advTm="15254">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333313-743C-446D-86D8-1B12B318E263}"/>
              </a:ext>
            </a:extLst>
          </p:cNvPr>
          <p:cNvSpPr>
            <a:spLocks noGrp="1"/>
          </p:cNvSpPr>
          <p:nvPr>
            <p:ph type="title"/>
          </p:nvPr>
        </p:nvSpPr>
        <p:spPr>
          <a:xfrm>
            <a:off x="698500" y="301625"/>
            <a:ext cx="11353800" cy="1069975"/>
          </a:xfrm>
        </p:spPr>
        <p:txBody>
          <a:bodyPr>
            <a:noAutofit/>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vapore acqueo in atmosfera</a:t>
            </a:r>
            <a:endParaRPr lang="it-IT" dirty="0">
              <a:solidFill>
                <a:srgbClr val="FF0000"/>
              </a:solidFill>
            </a:endParaRPr>
          </a:p>
        </p:txBody>
      </p:sp>
      <p:sp>
        <p:nvSpPr>
          <p:cNvPr id="3" name="Segnaposto contenuto 2">
            <a:extLst>
              <a:ext uri="{FF2B5EF4-FFF2-40B4-BE49-F238E27FC236}">
                <a16:creationId xmlns:a16="http://schemas.microsoft.com/office/drawing/2014/main" id="{579701DA-A5C2-491E-80A1-C0DD2529F53B}"/>
              </a:ext>
            </a:extLst>
          </p:cNvPr>
          <p:cNvSpPr>
            <a:spLocks noGrp="1"/>
          </p:cNvSpPr>
          <p:nvPr>
            <p:ph idx="1"/>
          </p:nvPr>
        </p:nvSpPr>
        <p:spPr>
          <a:xfrm>
            <a:off x="711200" y="1644650"/>
            <a:ext cx="5854700" cy="4594224"/>
          </a:xfrm>
        </p:spPr>
        <p:txBody>
          <a:bodyPr/>
          <a:lstStyle/>
          <a:p>
            <a:pPr algn="just"/>
            <a:r>
              <a:rPr lang="it-IT" sz="2400" dirty="0"/>
              <a:t>Un fattore chiave che starebbe aggravando l'aumento delle temperature risiederebbe nell'incremento costante dei livelli di vapore acqueo contenuto in atmosfera</a:t>
            </a:r>
          </a:p>
          <a:p>
            <a:pPr marL="0" indent="0" algn="just">
              <a:buNone/>
            </a:pPr>
            <a:endParaRPr lang="it-IT" sz="2400" dirty="0"/>
          </a:p>
          <a:p>
            <a:pPr algn="just"/>
            <a:r>
              <a:rPr lang="it-IT" sz="2400" dirty="0"/>
              <a:t>Negli ultimi 30 anni il livello di umidità nella troposfera superiore (dai 4,8 agli 11,2 km di altezza), ha avuto una tendenza alla crescita costante dovuta soprattutto alle attività umane</a:t>
            </a:r>
          </a:p>
          <a:p>
            <a:endParaRPr lang="it-IT" sz="2400" dirty="0"/>
          </a:p>
          <a:p>
            <a:endParaRPr lang="it-IT" dirty="0"/>
          </a:p>
          <a:p>
            <a:endParaRPr lang="it-IT" dirty="0"/>
          </a:p>
        </p:txBody>
      </p:sp>
      <p:pic>
        <p:nvPicPr>
          <p:cNvPr id="9" name="Immagine 8">
            <a:extLst>
              <a:ext uri="{FF2B5EF4-FFF2-40B4-BE49-F238E27FC236}">
                <a16:creationId xmlns:a16="http://schemas.microsoft.com/office/drawing/2014/main" id="{22621684-8000-4A3B-A29E-3E4E895CB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7" y="1784350"/>
            <a:ext cx="4794823" cy="3365500"/>
          </a:xfrm>
          <a:prstGeom prst="rect">
            <a:avLst/>
          </a:prstGeom>
        </p:spPr>
      </p:pic>
    </p:spTree>
    <p:extLst>
      <p:ext uri="{BB962C8B-B14F-4D97-AF65-F5344CB8AC3E}">
        <p14:creationId xmlns:p14="http://schemas.microsoft.com/office/powerpoint/2010/main" val="3770626135"/>
      </p:ext>
    </p:extLst>
  </p:cSld>
  <p:clrMapOvr>
    <a:masterClrMapping/>
  </p:clrMapOvr>
  <mc:AlternateContent xmlns:mc="http://schemas.openxmlformats.org/markup-compatibility/2006" xmlns:p14="http://schemas.microsoft.com/office/powerpoint/2010/main">
    <mc:Choice Requires="p14">
      <p:transition spd="med" p14:dur="700" advTm="12123">
        <p:fade/>
      </p:transition>
    </mc:Choice>
    <mc:Fallback xmlns="">
      <p:transition spd="med" advTm="1212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2B5A81-EFC0-40DD-94AC-86D713415A89}"/>
              </a:ext>
            </a:extLst>
          </p:cNvPr>
          <p:cNvSpPr>
            <a:spLocks noGrp="1"/>
          </p:cNvSpPr>
          <p:nvPr>
            <p:ph type="title"/>
          </p:nvPr>
        </p:nvSpPr>
        <p:spPr>
          <a:xfrm>
            <a:off x="838200" y="365125"/>
            <a:ext cx="10515600" cy="828675"/>
          </a:xfrm>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deforestazione</a:t>
            </a:r>
            <a:endParaRPr lang="it-IT" dirty="0">
              <a:solidFill>
                <a:srgbClr val="FF0000"/>
              </a:solidFill>
            </a:endParaRPr>
          </a:p>
        </p:txBody>
      </p:sp>
      <p:sp>
        <p:nvSpPr>
          <p:cNvPr id="3" name="Segnaposto contenuto 2">
            <a:extLst>
              <a:ext uri="{FF2B5EF4-FFF2-40B4-BE49-F238E27FC236}">
                <a16:creationId xmlns:a16="http://schemas.microsoft.com/office/drawing/2014/main" id="{7F4B70E8-FF55-4B34-82CE-9D4E4B80F233}"/>
              </a:ext>
            </a:extLst>
          </p:cNvPr>
          <p:cNvSpPr>
            <a:spLocks noGrp="1"/>
          </p:cNvSpPr>
          <p:nvPr>
            <p:ph idx="1"/>
          </p:nvPr>
        </p:nvSpPr>
        <p:spPr>
          <a:xfrm>
            <a:off x="838200" y="1292225"/>
            <a:ext cx="10820400" cy="2581276"/>
          </a:xfrm>
        </p:spPr>
        <p:txBody>
          <a:bodyPr>
            <a:normAutofit fontScale="85000" lnSpcReduction="20000"/>
          </a:bodyPr>
          <a:lstStyle/>
          <a:p>
            <a:pPr algn="just"/>
            <a:r>
              <a:rPr lang="it-IT" dirty="0"/>
              <a:t>La distruzione delle foreste produce enormi quantità di CO2, invece, la loro crescita la assorbe</a:t>
            </a:r>
          </a:p>
          <a:p>
            <a:pPr algn="just"/>
            <a:r>
              <a:rPr lang="it-IT" dirty="0"/>
              <a:t>Ogni anno perdiamo purtroppo 13 milioni di ettari di foresta</a:t>
            </a:r>
          </a:p>
          <a:p>
            <a:pPr algn="just"/>
            <a:r>
              <a:rPr lang="it-IT" dirty="0"/>
              <a:t>Continuando di questo passo, entro il 2050 ne scompariranno oltre 230 milioni di ettari</a:t>
            </a:r>
          </a:p>
          <a:p>
            <a:pPr algn="just"/>
            <a:r>
              <a:rPr lang="it-IT" dirty="0"/>
              <a:t>Nel 2017 la deforestazione ha aggiunto 7,5 miliardi di tonnellate di anidride carbonica all'atmosfera, il 50% in più delle emissioni prodotte dal settore energetico degli USA. </a:t>
            </a:r>
          </a:p>
          <a:p>
            <a:endParaRPr lang="it-IT" dirty="0"/>
          </a:p>
          <a:p>
            <a:endParaRPr lang="it-IT" dirty="0"/>
          </a:p>
          <a:p>
            <a:endParaRPr lang="it-IT" dirty="0"/>
          </a:p>
        </p:txBody>
      </p:sp>
      <p:pic>
        <p:nvPicPr>
          <p:cNvPr id="8" name="Immagine 7">
            <a:extLst>
              <a:ext uri="{FF2B5EF4-FFF2-40B4-BE49-F238E27FC236}">
                <a16:creationId xmlns:a16="http://schemas.microsoft.com/office/drawing/2014/main" id="{A1A3BA5E-A3D7-437E-9E2B-D481030FD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500" y="3762375"/>
            <a:ext cx="4859000" cy="2730500"/>
          </a:xfrm>
          <a:prstGeom prst="rect">
            <a:avLst/>
          </a:prstGeom>
        </p:spPr>
      </p:pic>
    </p:spTree>
    <p:extLst>
      <p:ext uri="{BB962C8B-B14F-4D97-AF65-F5344CB8AC3E}">
        <p14:creationId xmlns:p14="http://schemas.microsoft.com/office/powerpoint/2010/main" val="645184159"/>
      </p:ext>
    </p:extLst>
  </p:cSld>
  <p:clrMapOvr>
    <a:masterClrMapping/>
  </p:clrMapOvr>
  <mc:AlternateContent xmlns:mc="http://schemas.openxmlformats.org/markup-compatibility/2006" xmlns:p14="http://schemas.microsoft.com/office/powerpoint/2010/main">
    <mc:Choice Requires="p14">
      <p:transition spd="med" p14:dur="700" advTm="8587">
        <p:fade/>
      </p:transition>
    </mc:Choice>
    <mc:Fallback xmlns="">
      <p:transition spd="med" advTm="8587">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45A00D-C244-45F8-874D-D949FA2B3144}"/>
              </a:ext>
            </a:extLst>
          </p:cNvPr>
          <p:cNvSpPr>
            <a:spLocks noGrp="1"/>
          </p:cNvSpPr>
          <p:nvPr>
            <p:ph type="title"/>
          </p:nvPr>
        </p:nvSpPr>
        <p:spPr>
          <a:xfrm>
            <a:off x="838200" y="365125"/>
            <a:ext cx="10515600" cy="1057275"/>
          </a:xfrm>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desertificazione</a:t>
            </a:r>
            <a:endParaRPr lang="it-IT" dirty="0"/>
          </a:p>
        </p:txBody>
      </p:sp>
      <p:sp>
        <p:nvSpPr>
          <p:cNvPr id="3" name="Segnaposto contenuto 2">
            <a:extLst>
              <a:ext uri="{FF2B5EF4-FFF2-40B4-BE49-F238E27FC236}">
                <a16:creationId xmlns:a16="http://schemas.microsoft.com/office/drawing/2014/main" id="{E281FFFE-9084-46A4-B42D-653ACAB624CE}"/>
              </a:ext>
            </a:extLst>
          </p:cNvPr>
          <p:cNvSpPr>
            <a:spLocks noGrp="1"/>
          </p:cNvSpPr>
          <p:nvPr>
            <p:ph idx="1"/>
          </p:nvPr>
        </p:nvSpPr>
        <p:spPr>
          <a:xfrm>
            <a:off x="838200" y="1422399"/>
            <a:ext cx="6773562" cy="5070475"/>
          </a:xfrm>
        </p:spPr>
        <p:txBody>
          <a:bodyPr>
            <a:normAutofit lnSpcReduction="10000"/>
          </a:bodyPr>
          <a:lstStyle/>
          <a:p>
            <a:pPr algn="just"/>
            <a:r>
              <a:rPr lang="it-IT" sz="2400" dirty="0"/>
              <a:t>Anche la desertificazione, come la deforestazione, riduce la capacità di assorbimento della CO2 da parte della vegetazione.</a:t>
            </a:r>
          </a:p>
          <a:p>
            <a:pPr algn="just"/>
            <a:r>
              <a:rPr lang="it-IT" sz="2400" dirty="0"/>
              <a:t>Le cause sono molteplici, dovute a cause sia naturali (aumento delle temperature, siccità, disgregazione e trasporto del suolo dovuto all'effetto di piogge intense) che antropiche, cioè causate dalle attività umane (utilizzo non sostenibile delle falde acquifere, sottrazione di suoli fertili e impermeabilizzazione del suolo a seguito di urbanizzazione, arature in pendenza, ecc.).</a:t>
            </a:r>
          </a:p>
          <a:p>
            <a:pPr algn="just"/>
            <a:r>
              <a:rPr lang="it-IT" sz="2400" dirty="0"/>
              <a:t>A livello globale, ogni anno viene degradata una superficie pari a metà delle dimensioni dell’Unione Europea (4,18 milioni di km. quadrati). Africa e Asia sono i continenti più colpiti.</a:t>
            </a:r>
          </a:p>
          <a:p>
            <a:endParaRPr lang="it-IT" dirty="0"/>
          </a:p>
        </p:txBody>
      </p:sp>
      <p:pic>
        <p:nvPicPr>
          <p:cNvPr id="5" name="Immagine 4">
            <a:extLst>
              <a:ext uri="{FF2B5EF4-FFF2-40B4-BE49-F238E27FC236}">
                <a16:creationId xmlns:a16="http://schemas.microsoft.com/office/drawing/2014/main" id="{3AD2080E-10EA-4AA4-86FE-8062AE0DC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565" y="2396207"/>
            <a:ext cx="3934641" cy="2675556"/>
          </a:xfrm>
          <a:prstGeom prst="rect">
            <a:avLst/>
          </a:prstGeom>
        </p:spPr>
      </p:pic>
    </p:spTree>
    <p:extLst>
      <p:ext uri="{BB962C8B-B14F-4D97-AF65-F5344CB8AC3E}">
        <p14:creationId xmlns:p14="http://schemas.microsoft.com/office/powerpoint/2010/main" val="2506965522"/>
      </p:ext>
    </p:extLst>
  </p:cSld>
  <p:clrMapOvr>
    <a:masterClrMapping/>
  </p:clrMapOvr>
  <mc:AlternateContent xmlns:mc="http://schemas.openxmlformats.org/markup-compatibility/2006" xmlns:p14="http://schemas.microsoft.com/office/powerpoint/2010/main">
    <mc:Choice Requires="p14">
      <p:transition spd="med" p14:dur="700" advTm="17472">
        <p:fade/>
      </p:transition>
    </mc:Choice>
    <mc:Fallback xmlns="">
      <p:transition spd="med" advTm="174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Il tempo sta per scadere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149865"/>
            <a:ext cx="10515600" cy="5380081"/>
          </a:xfrm>
        </p:spPr>
        <p:txBody>
          <a:bodyPr>
            <a:normAutofit fontScale="92500" lnSpcReduction="10000"/>
          </a:bodyPr>
          <a:lstStyle/>
          <a:p>
            <a:pPr algn="just"/>
            <a:r>
              <a:rPr lang="it-IT" dirty="0"/>
              <a:t>Gli scienziati ci dicono che abbiamo tempo al massimo fino al 2030  per contenere il cambiamento climatico.</a:t>
            </a:r>
          </a:p>
          <a:p>
            <a:pPr algn="just"/>
            <a:r>
              <a:rPr lang="it-IT" dirty="0"/>
              <a:t>Attualmente la temperatura media globale è aumentata di 1,2 gradi rispetto ai livelli preindustriali e già sta dando molti problemi.</a:t>
            </a:r>
          </a:p>
          <a:p>
            <a:pPr algn="just"/>
            <a:r>
              <a:rPr lang="it-IT" dirty="0"/>
              <a:t>Si prevede che, se non interveniamo drasticamente e subito, potrebbe superare 1,5 gradi entro il 2025, in anticipo rispetto alle previsioni precedenti, rendendo vani gli accordi di Parigi del 2015.</a:t>
            </a:r>
          </a:p>
          <a:p>
            <a:pPr algn="just"/>
            <a:r>
              <a:rPr lang="it-IT" dirty="0"/>
              <a:t>Oltre questo limite diventeranno inarrestabili alcuni automatismi naturali, in pratica dei circoli viziosi, che esamineremo in dettaglio più avanti, i quali faranno aumentare la CO2 in atmosfera anche se azzerassimo completamente tutte le emissioni. Non potremo più fare niente.</a:t>
            </a:r>
          </a:p>
          <a:p>
            <a:pPr algn="just"/>
            <a:r>
              <a:rPr lang="it-IT" dirty="0"/>
              <a:t>Non possiamo quindi permetterci tentennamenti perché occorre del tempo sia per mettere in atto i provvedimenti che per l’inerzia dei sistemi naturali, per cui gli effetti si vedranno dopo anni. </a:t>
            </a:r>
          </a:p>
        </p:txBody>
      </p:sp>
      <p:pic>
        <p:nvPicPr>
          <p:cNvPr id="4" name="Audio 3">
            <a:hlinkClick r:id="" action="ppaction://media"/>
            <a:extLst>
              <a:ext uri="{FF2B5EF4-FFF2-40B4-BE49-F238E27FC236}">
                <a16:creationId xmlns:a16="http://schemas.microsoft.com/office/drawing/2014/main" id="{92894304-A359-9F76-FAF2-59C143483C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7692242"/>
      </p:ext>
    </p:extLst>
  </p:cSld>
  <p:clrMapOvr>
    <a:masterClrMapping/>
  </p:clrMapOvr>
  <mc:AlternateContent xmlns:mc="http://schemas.openxmlformats.org/markup-compatibility/2006" xmlns:p14="http://schemas.microsoft.com/office/powerpoint/2010/main">
    <mc:Choice Requires="p14">
      <p:transition spd="med" p14:dur="700" advTm="8478">
        <p:fade/>
      </p:transition>
    </mc:Choice>
    <mc:Fallback xmlns="">
      <p:transition spd="med" advTm="8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1E8EB0-AA73-46A3-9CDE-F0B51E743F28}"/>
              </a:ext>
            </a:extLst>
          </p:cNvPr>
          <p:cNvSpPr>
            <a:spLocks noGrp="1"/>
          </p:cNvSpPr>
          <p:nvPr>
            <p:ph type="title"/>
          </p:nvPr>
        </p:nvSpPr>
        <p:spPr/>
        <p:txBody>
          <a:bodyPr/>
          <a:lstStyle/>
          <a:p>
            <a:r>
              <a:rPr lang="it-IT" dirty="0">
                <a:effectLst>
                  <a:outerShdw blurRad="38100" dist="38100" dir="2700000" algn="tl">
                    <a:srgbClr val="000000">
                      <a:alpha val="43137"/>
                    </a:srgbClr>
                  </a:outerShdw>
                </a:effectLst>
              </a:rPr>
              <a:t>La situazione attuale: </a:t>
            </a:r>
            <a:r>
              <a:rPr lang="it-IT" dirty="0">
                <a:solidFill>
                  <a:srgbClr val="FF0000"/>
                </a:solidFill>
                <a:effectLst>
                  <a:outerShdw blurRad="38100" dist="38100" dir="2700000" algn="tl">
                    <a:srgbClr val="000000">
                      <a:alpha val="43137"/>
                    </a:srgbClr>
                  </a:outerShdw>
                </a:effectLst>
              </a:rPr>
              <a:t>estinzione di specie</a:t>
            </a:r>
            <a:endParaRPr lang="it-IT" dirty="0"/>
          </a:p>
        </p:txBody>
      </p:sp>
      <p:sp>
        <p:nvSpPr>
          <p:cNvPr id="3" name="Segnaposto contenuto 2">
            <a:extLst>
              <a:ext uri="{FF2B5EF4-FFF2-40B4-BE49-F238E27FC236}">
                <a16:creationId xmlns:a16="http://schemas.microsoft.com/office/drawing/2014/main" id="{E236D261-DB05-40F8-99B1-8667258B0365}"/>
              </a:ext>
            </a:extLst>
          </p:cNvPr>
          <p:cNvSpPr>
            <a:spLocks noGrp="1"/>
          </p:cNvSpPr>
          <p:nvPr>
            <p:ph idx="1"/>
          </p:nvPr>
        </p:nvSpPr>
        <p:spPr>
          <a:xfrm>
            <a:off x="838200" y="1520824"/>
            <a:ext cx="5867400" cy="5045076"/>
          </a:xfrm>
        </p:spPr>
        <p:txBody>
          <a:bodyPr>
            <a:normAutofit fontScale="92500" lnSpcReduction="10000"/>
          </a:bodyPr>
          <a:lstStyle/>
          <a:p>
            <a:pPr algn="just"/>
            <a:r>
              <a:rPr lang="it-IT" sz="2400" dirty="0"/>
              <a:t>In meno di un secolo il numero di animali che popolano il nostro pianeta è praticamente dimezzato </a:t>
            </a:r>
          </a:p>
          <a:p>
            <a:pPr algn="just"/>
            <a:r>
              <a:rPr lang="it-IT" sz="2400" dirty="0"/>
              <a:t>Attualmente sono a rischio estinzione circa 600 specie animali in più rispetto a quelle già note, che compongono una lunga lista rossa forte di 90.000 voci.</a:t>
            </a:r>
          </a:p>
          <a:p>
            <a:pPr algn="just"/>
            <a:r>
              <a:rPr lang="it-IT" sz="2400" dirty="0"/>
              <a:t>La biodiversità è un patrimonio prezioso per la vita sulla Terra che va preservato a tutti i costi. Basti pensare alle preziose api che impollinano e fecondano i nostri alberi da frutto. Se a causa del riscaldamento globale si estinguessero sarebbe un danno enorme per l’agricoltura, venendo a mancare non solo il miele ma anche frutta, ortaggi e foraggio per gli animali. Seguirebbero grandi carestie che metterebbero a rischio la nostra stessa sopravvivenza.</a:t>
            </a:r>
          </a:p>
          <a:p>
            <a:endParaRPr lang="it-IT" dirty="0"/>
          </a:p>
        </p:txBody>
      </p:sp>
      <p:pic>
        <p:nvPicPr>
          <p:cNvPr id="7" name="Immagine 6">
            <a:extLst>
              <a:ext uri="{FF2B5EF4-FFF2-40B4-BE49-F238E27FC236}">
                <a16:creationId xmlns:a16="http://schemas.microsoft.com/office/drawing/2014/main" id="{A8D5EAB3-4A96-4F78-B284-A4D6B83C1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098" y="2063577"/>
            <a:ext cx="5168529" cy="3626708"/>
          </a:xfrm>
          <a:prstGeom prst="rect">
            <a:avLst/>
          </a:prstGeom>
        </p:spPr>
      </p:pic>
    </p:spTree>
    <p:extLst>
      <p:ext uri="{BB962C8B-B14F-4D97-AF65-F5344CB8AC3E}">
        <p14:creationId xmlns:p14="http://schemas.microsoft.com/office/powerpoint/2010/main" val="122839403"/>
      </p:ext>
    </p:extLst>
  </p:cSld>
  <p:clrMapOvr>
    <a:masterClrMapping/>
  </p:clrMapOvr>
  <mc:AlternateContent xmlns:mc="http://schemas.openxmlformats.org/markup-compatibility/2006" xmlns:p14="http://schemas.microsoft.com/office/powerpoint/2010/main">
    <mc:Choice Requires="p14">
      <p:transition spd="med" p14:dur="700" advTm="20651">
        <p:fade/>
      </p:transition>
    </mc:Choice>
    <mc:Fallback xmlns="">
      <p:transition spd="med" advTm="2065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8821A-111D-4613-9EBC-B32363082DD5}"/>
              </a:ext>
            </a:extLst>
          </p:cNvPr>
          <p:cNvSpPr>
            <a:spLocks noGrp="1"/>
          </p:cNvSpPr>
          <p:nvPr>
            <p:ph type="title"/>
          </p:nvPr>
        </p:nvSpPr>
        <p:spPr>
          <a:xfrm>
            <a:off x="838200" y="365125"/>
            <a:ext cx="10515600" cy="1069975"/>
          </a:xfrm>
        </p:spPr>
        <p:txBody>
          <a:bodyPr>
            <a:normAutofit fontScale="90000"/>
          </a:bodyPr>
          <a:lstStyle/>
          <a:p>
            <a:pPr algn="ctr"/>
            <a:r>
              <a:rPr lang="it-IT" sz="4000" b="1" dirty="0">
                <a:solidFill>
                  <a:srgbClr val="C00000"/>
                </a:solidFill>
                <a:effectLst>
                  <a:outerShdw blurRad="38100" dist="38100" dir="2700000" algn="tl">
                    <a:srgbClr val="000000">
                      <a:alpha val="43137"/>
                    </a:srgbClr>
                  </a:outerShdw>
                </a:effectLst>
              </a:rPr>
              <a:t>Gli appelli degli scienziati e del Papa</a:t>
            </a:r>
            <a:br>
              <a:rPr lang="it-IT" dirty="0">
                <a:solidFill>
                  <a:srgbClr val="C00000"/>
                </a:solidFill>
              </a:rPr>
            </a:br>
            <a:endParaRPr lang="it-IT" dirty="0">
              <a:solidFill>
                <a:srgbClr val="C00000"/>
              </a:solidFill>
            </a:endParaRPr>
          </a:p>
        </p:txBody>
      </p:sp>
      <p:sp>
        <p:nvSpPr>
          <p:cNvPr id="3" name="Segnaposto contenuto 2">
            <a:extLst>
              <a:ext uri="{FF2B5EF4-FFF2-40B4-BE49-F238E27FC236}">
                <a16:creationId xmlns:a16="http://schemas.microsoft.com/office/drawing/2014/main" id="{3F348FC7-04A2-449F-B188-66BFCE8774A0}"/>
              </a:ext>
            </a:extLst>
          </p:cNvPr>
          <p:cNvSpPr>
            <a:spLocks noGrp="1"/>
          </p:cNvSpPr>
          <p:nvPr>
            <p:ph idx="1"/>
          </p:nvPr>
        </p:nvSpPr>
        <p:spPr>
          <a:xfrm>
            <a:off x="234778" y="1104900"/>
            <a:ext cx="11751276" cy="5387975"/>
          </a:xfrm>
        </p:spPr>
        <p:txBody>
          <a:bodyPr>
            <a:normAutofit/>
          </a:bodyPr>
          <a:lstStyle/>
          <a:p>
            <a:pPr algn="just"/>
            <a:r>
              <a:rPr lang="it-IT" sz="2200" dirty="0"/>
              <a:t>1972 - Il Club di Roma pubblica «I limiti dello sviluppo» dove si afferma che il pianeta è limitato e lo sviluppo economico non può proseguire all’infinito.</a:t>
            </a:r>
          </a:p>
          <a:p>
            <a:pPr algn="just"/>
            <a:r>
              <a:rPr lang="it-IT" sz="2200" dirty="0"/>
              <a:t>1990 – Primo rapporto IPCC (Gruppo intergovernativo di esperti sul cambiamento climatico) seguito da altri allarmanti rapporti a cadenza quinquennale.</a:t>
            </a:r>
          </a:p>
          <a:p>
            <a:pPr algn="just"/>
            <a:r>
              <a:rPr lang="it-IT" sz="2200" dirty="0"/>
              <a:t>1992 - La Union of </a:t>
            </a:r>
            <a:r>
              <a:rPr lang="it-IT" sz="2200" dirty="0" err="1"/>
              <a:t>Concerned</a:t>
            </a:r>
            <a:r>
              <a:rPr lang="it-IT" sz="2200" dirty="0"/>
              <a:t> Scientists pubblica il primo «avvertimento degli scienziati del mondo all’Umanità» sottoscritto da più di 1400 scienziati, fra i quali anche molti premi Nobel. Il documento dichiarava che le attività umane stavano distruggendo gli ecosistemi, conducendo l'umanità stessa verso una crisi globale senza precedenti.</a:t>
            </a:r>
          </a:p>
          <a:p>
            <a:pPr algn="just"/>
            <a:r>
              <a:rPr lang="it-IT" sz="2200" dirty="0"/>
              <a:t>2015 – Viene pubblicata l’Enciclica «Laudato Sì» di Papa Francesco che predica il rispetto dell’ambiente.</a:t>
            </a:r>
          </a:p>
          <a:p>
            <a:pPr algn="just"/>
            <a:r>
              <a:rPr lang="it-IT" sz="2200" dirty="0"/>
              <a:t>2017 - Oltre 15.000 scienziati di 184 paesi firmano un secondo avvertimento: “siamo prossimi a compiere un danno irreversibile al pianeta Terra”.</a:t>
            </a:r>
          </a:p>
          <a:p>
            <a:pPr algn="just"/>
            <a:r>
              <a:rPr lang="it-IT" sz="2200" dirty="0"/>
              <a:t>2023 – Papa Francesco pubblica l’Enciclica «Laudate </a:t>
            </a:r>
            <a:r>
              <a:rPr lang="it-IT" sz="2200" dirty="0" err="1"/>
              <a:t>Deum</a:t>
            </a:r>
            <a:r>
              <a:rPr lang="it-IT" sz="2200" dirty="0"/>
              <a:t>» sui cambiamenti climatici.</a:t>
            </a:r>
          </a:p>
          <a:p>
            <a:pPr marL="0" indent="0">
              <a:buNone/>
            </a:pPr>
            <a:r>
              <a:rPr lang="it-IT" sz="2200" dirty="0"/>
              <a:t>    </a:t>
            </a:r>
            <a:r>
              <a:rPr lang="it-IT" u="sng" dirty="0"/>
              <a:t>Appelli rimasti purtroppo inascoltati o sottovalutati dalla politica. </a:t>
            </a:r>
            <a:endParaRPr lang="it-IT" dirty="0"/>
          </a:p>
          <a:p>
            <a:endParaRPr lang="it-IT" sz="2600" dirty="0"/>
          </a:p>
          <a:p>
            <a:pPr marL="0" indent="0">
              <a:buNone/>
            </a:pPr>
            <a:endParaRPr lang="it-IT" sz="2600" dirty="0"/>
          </a:p>
          <a:p>
            <a:endParaRPr lang="it-IT" dirty="0"/>
          </a:p>
        </p:txBody>
      </p:sp>
    </p:spTree>
    <p:extLst>
      <p:ext uri="{BB962C8B-B14F-4D97-AF65-F5344CB8AC3E}">
        <p14:creationId xmlns:p14="http://schemas.microsoft.com/office/powerpoint/2010/main" val="3166683234"/>
      </p:ext>
    </p:extLst>
  </p:cSld>
  <p:clrMapOvr>
    <a:masterClrMapping/>
  </p:clrMapOvr>
  <mc:AlternateContent xmlns:mc="http://schemas.openxmlformats.org/markup-compatibility/2006" xmlns:p14="http://schemas.microsoft.com/office/powerpoint/2010/main">
    <mc:Choice Requires="p14">
      <p:transition spd="med" p14:dur="700" advTm="35515">
        <p:fade/>
      </p:transition>
    </mc:Choice>
    <mc:Fallback xmlns="">
      <p:transition spd="med" advTm="35515">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2D9856-1468-4705-983C-6C86213C85E3}"/>
              </a:ext>
            </a:extLst>
          </p:cNvPr>
          <p:cNvSpPr>
            <a:spLocks noGrp="1"/>
          </p:cNvSpPr>
          <p:nvPr>
            <p:ph type="title"/>
          </p:nvPr>
        </p:nvSpPr>
        <p:spPr/>
        <p:txBody>
          <a:bodyPr/>
          <a:lstStyle/>
          <a:p>
            <a:pPr algn="ctr"/>
            <a:r>
              <a:rPr lang="it-IT" sz="3600" b="1" dirty="0">
                <a:solidFill>
                  <a:srgbClr val="C00000"/>
                </a:solidFill>
                <a:effectLst>
                  <a:outerShdw blurRad="38100" dist="38100" dir="2700000" algn="tl">
                    <a:srgbClr val="000000">
                      <a:alpha val="43137"/>
                    </a:srgbClr>
                  </a:outerShdw>
                </a:effectLst>
              </a:rPr>
              <a:t>Cosa stanno facendo i governi</a:t>
            </a:r>
            <a:br>
              <a:rPr lang="it-IT" dirty="0">
                <a:solidFill>
                  <a:srgbClr val="C00000"/>
                </a:solidFill>
              </a:rPr>
            </a:br>
            <a:endParaRPr lang="it-IT" dirty="0">
              <a:solidFill>
                <a:srgbClr val="C00000"/>
              </a:solidFill>
            </a:endParaRPr>
          </a:p>
        </p:txBody>
      </p:sp>
      <p:sp>
        <p:nvSpPr>
          <p:cNvPr id="3" name="Segnaposto contenuto 2">
            <a:extLst>
              <a:ext uri="{FF2B5EF4-FFF2-40B4-BE49-F238E27FC236}">
                <a16:creationId xmlns:a16="http://schemas.microsoft.com/office/drawing/2014/main" id="{27B63D8D-5437-444C-B75E-2DF337D98342}"/>
              </a:ext>
            </a:extLst>
          </p:cNvPr>
          <p:cNvSpPr>
            <a:spLocks noGrp="1"/>
          </p:cNvSpPr>
          <p:nvPr>
            <p:ph idx="1"/>
          </p:nvPr>
        </p:nvSpPr>
        <p:spPr>
          <a:xfrm>
            <a:off x="927100" y="1305159"/>
            <a:ext cx="10515600" cy="5243921"/>
          </a:xfrm>
        </p:spPr>
        <p:txBody>
          <a:bodyPr>
            <a:normAutofit/>
          </a:bodyPr>
          <a:lstStyle/>
          <a:p>
            <a:pPr algn="just"/>
            <a:r>
              <a:rPr lang="it-IT" sz="2400" dirty="0"/>
              <a:t>1992 - Trattato di Rio, che però non prevedeva limiti obbligatori per le emissioni di gas serra alle singole nazioni, ma stabiliva che i firmatari si sarebbero riuniti in apposite conferenze annuali (COP) per siglare degli accordi volti a ridurre la produzione di CO2.</a:t>
            </a:r>
          </a:p>
          <a:p>
            <a:pPr algn="just"/>
            <a:r>
              <a:rPr lang="it-IT" sz="2400" dirty="0"/>
              <a:t>1997- Protocollo di Kyoto. Il suo obiettivo dichiarato è “raggiungere la stabilizzazione delle concentrazioni dei gas serra in atmosfera ad un livello abbastanza basso da prevenire interferenze antropogeniche dannose per il sistema climatico”.</a:t>
            </a:r>
          </a:p>
          <a:p>
            <a:pPr algn="just"/>
            <a:r>
              <a:rPr lang="it-IT" sz="2400" dirty="0"/>
              <a:t>2015 Conferenza sul clima di Parigi. Gli stati si sono prefissati l’ambizioso obiettivo di contenere l’aumento della temperatura globale entro 1,5 gradi.</a:t>
            </a:r>
          </a:p>
          <a:p>
            <a:pPr algn="just"/>
            <a:r>
              <a:rPr lang="it-IT" sz="2400" dirty="0"/>
              <a:t>Da allora quasi ogni anno ci sono state le varie conferenze COP. Siamo arrivati alla COP27 tenuta a Sharm </a:t>
            </a:r>
            <a:r>
              <a:rPr lang="it-IT" sz="2400" dirty="0" err="1"/>
              <a:t>el-Sheickh</a:t>
            </a:r>
            <a:r>
              <a:rPr lang="it-IT" sz="2400" dirty="0"/>
              <a:t> nel 2022 ma i progressi fatti sono stati ben pochi. Tante dichiarazioni di intento non rispettate e tanti impegni ma non vincolanti.</a:t>
            </a:r>
          </a:p>
          <a:p>
            <a:endParaRPr lang="it-IT" sz="2400" dirty="0"/>
          </a:p>
        </p:txBody>
      </p:sp>
    </p:spTree>
    <p:extLst>
      <p:ext uri="{BB962C8B-B14F-4D97-AF65-F5344CB8AC3E}">
        <p14:creationId xmlns:p14="http://schemas.microsoft.com/office/powerpoint/2010/main" val="1572509057"/>
      </p:ext>
    </p:extLst>
  </p:cSld>
  <p:clrMapOvr>
    <a:masterClrMapping/>
  </p:clrMapOvr>
  <mc:AlternateContent xmlns:mc="http://schemas.openxmlformats.org/markup-compatibility/2006" xmlns:p14="http://schemas.microsoft.com/office/powerpoint/2010/main">
    <mc:Choice Requires="p14">
      <p:transition spd="med" p14:dur="700" advTm="28549">
        <p:fade/>
      </p:transition>
    </mc:Choice>
    <mc:Fallback xmlns="">
      <p:transition spd="med" advTm="2854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CFBBBD-BD5A-4964-B9ED-24ACDF6B7B2A}"/>
              </a:ext>
            </a:extLst>
          </p:cNvPr>
          <p:cNvSpPr>
            <a:spLocks noGrp="1"/>
          </p:cNvSpPr>
          <p:nvPr>
            <p:ph type="title"/>
          </p:nvPr>
        </p:nvSpPr>
        <p:spPr>
          <a:xfrm>
            <a:off x="838200" y="-130175"/>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NON stanno facendo i governi</a:t>
            </a:r>
            <a:endParaRPr lang="it-IT" sz="3600" dirty="0">
              <a:solidFill>
                <a:srgbClr val="C00000"/>
              </a:solidFill>
            </a:endParaRPr>
          </a:p>
        </p:txBody>
      </p:sp>
      <p:sp>
        <p:nvSpPr>
          <p:cNvPr id="3" name="Segnaposto contenuto 2">
            <a:extLst>
              <a:ext uri="{FF2B5EF4-FFF2-40B4-BE49-F238E27FC236}">
                <a16:creationId xmlns:a16="http://schemas.microsoft.com/office/drawing/2014/main" id="{2091B5FA-0864-4AE9-A31B-0259E86E2E7C}"/>
              </a:ext>
            </a:extLst>
          </p:cNvPr>
          <p:cNvSpPr>
            <a:spLocks noGrp="1"/>
          </p:cNvSpPr>
          <p:nvPr>
            <p:ph idx="1"/>
          </p:nvPr>
        </p:nvSpPr>
        <p:spPr>
          <a:xfrm>
            <a:off x="723900" y="1025524"/>
            <a:ext cx="10795000" cy="5730876"/>
          </a:xfrm>
        </p:spPr>
        <p:txBody>
          <a:bodyPr>
            <a:normAutofit lnSpcReduction="10000"/>
          </a:bodyPr>
          <a:lstStyle/>
          <a:p>
            <a:pPr marL="0" indent="0" algn="just">
              <a:buNone/>
            </a:pPr>
            <a:r>
              <a:rPr lang="it-IT" sz="2400" dirty="0"/>
              <a:t>A otto anni dalla sottoscrizione dell’accordo di Parigi il quadro è tutt’altro che roseo.</a:t>
            </a:r>
            <a:endParaRPr lang="it-IT" sz="2400" i="1" dirty="0"/>
          </a:p>
          <a:p>
            <a:pPr marL="0" indent="0" algn="just">
              <a:buNone/>
            </a:pPr>
            <a:r>
              <a:rPr lang="it-IT" sz="2400" dirty="0"/>
              <a:t>Il problema fondamentale è che gli impegni presi sono volontari: non c’è nessun obbligo. L’accordo di Parigi resta quindi un monumento alle buone intenzioni.</a:t>
            </a:r>
          </a:p>
          <a:p>
            <a:pPr marL="0" indent="0" algn="just">
              <a:buNone/>
            </a:pPr>
            <a:r>
              <a:rPr lang="it-IT" sz="2400" dirty="0"/>
              <a:t>Soltanto 16 paesi su 197 che hanno firmato l’</a:t>
            </a:r>
            <a:r>
              <a:rPr lang="it-IT" sz="2400" b="1" dirty="0"/>
              <a:t>accordo di Parigi</a:t>
            </a:r>
            <a:r>
              <a:rPr lang="it-IT" sz="2400" dirty="0"/>
              <a:t> hanno definito un piano d’azione nazionale sul clima abbastanza ambizioso da soddisfare gli impegni presi.</a:t>
            </a:r>
          </a:p>
          <a:p>
            <a:pPr marL="0" indent="0" algn="just">
              <a:buNone/>
            </a:pPr>
            <a:r>
              <a:rPr lang="it-IT" sz="2400" dirty="0"/>
              <a:t>La lobby del carbone è assai potente a livello planetario e l’obiettivo della progressiva decarbonizzazione dell’economia è reso difficile da raggiungere per la grande quantità di investimenti necessari per realizzarlo.</a:t>
            </a:r>
          </a:p>
          <a:p>
            <a:pPr marL="0" indent="0" algn="just">
              <a:buNone/>
            </a:pPr>
            <a:r>
              <a:rPr lang="it-IT" sz="2400" dirty="0"/>
              <a:t>I politici, purtroppo, si preoccupano di prendere più voti possibile alle prossime elezioni, non a ciò che potrebbe accadere fra 20 anni. Non fanno altro che parlare di PIL e di crescita che ogni anno dovrebbe aumentare, senza tenere conto che la crescita non può essere infinita perché le risorse non sono infinite e la crescita infinita è caratteristica dei tumori. </a:t>
            </a:r>
          </a:p>
          <a:p>
            <a:pPr marL="0" indent="0">
              <a:buNone/>
            </a:pPr>
            <a:r>
              <a:rPr lang="it-IT" sz="2400" b="1" i="1" dirty="0">
                <a:solidFill>
                  <a:srgbClr val="C00000"/>
                </a:solidFill>
              </a:rPr>
              <a:t>Non si può risolvere un problema con la stessa mentalità che l’ha generato. </a:t>
            </a:r>
          </a:p>
          <a:p>
            <a:pPr marL="0" indent="0">
              <a:buNone/>
            </a:pPr>
            <a:r>
              <a:rPr lang="it-IT" sz="2400" b="1" i="1" dirty="0">
                <a:solidFill>
                  <a:srgbClr val="C00000"/>
                </a:solidFill>
              </a:rPr>
              <a:t>(Albert Einstein)</a:t>
            </a:r>
          </a:p>
          <a:p>
            <a:endParaRPr lang="it-IT" dirty="0"/>
          </a:p>
        </p:txBody>
      </p:sp>
    </p:spTree>
    <p:extLst>
      <p:ext uri="{BB962C8B-B14F-4D97-AF65-F5344CB8AC3E}">
        <p14:creationId xmlns:p14="http://schemas.microsoft.com/office/powerpoint/2010/main" val="4166075992"/>
      </p:ext>
    </p:extLst>
  </p:cSld>
  <p:clrMapOvr>
    <a:masterClrMapping/>
  </p:clrMapOvr>
  <mc:AlternateContent xmlns:mc="http://schemas.openxmlformats.org/markup-compatibility/2006" xmlns:p14="http://schemas.microsoft.com/office/powerpoint/2010/main">
    <mc:Choice Requires="p14">
      <p:transition spd="med" p14:dur="700" advTm="35651">
        <p:fade/>
      </p:transition>
    </mc:Choice>
    <mc:Fallback xmlns="">
      <p:transition spd="med" advTm="35651">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AF5471-582A-45F5-AA25-62790CE63A9F}"/>
              </a:ext>
            </a:extLst>
          </p:cNvPr>
          <p:cNvSpPr>
            <a:spLocks noGrp="1"/>
          </p:cNvSpPr>
          <p:nvPr>
            <p:ph type="title"/>
          </p:nvPr>
        </p:nvSpPr>
        <p:spPr>
          <a:xfrm>
            <a:off x="838200" y="209549"/>
            <a:ext cx="10515600" cy="1530351"/>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br>
              <a:rPr lang="it-IT" dirty="0">
                <a:effectLst>
                  <a:outerShdw blurRad="38100" dist="38100" dir="2700000" algn="tl">
                    <a:srgbClr val="000000">
                      <a:alpha val="43137"/>
                    </a:srgbClr>
                  </a:outerShdw>
                </a:effectLst>
              </a:rPr>
            </a:br>
            <a:endParaRPr lang="it-IT" dirty="0">
              <a:effectLst>
                <a:outerShdw blurRad="38100" dist="38100" dir="2700000" algn="tl">
                  <a:srgbClr val="000000">
                    <a:alpha val="43137"/>
                  </a:srgbClr>
                </a:outerShdw>
              </a:effectLst>
            </a:endParaRPr>
          </a:p>
        </p:txBody>
      </p:sp>
      <p:sp>
        <p:nvSpPr>
          <p:cNvPr id="3" name="Segnaposto contenuto 2">
            <a:extLst>
              <a:ext uri="{FF2B5EF4-FFF2-40B4-BE49-F238E27FC236}">
                <a16:creationId xmlns:a16="http://schemas.microsoft.com/office/drawing/2014/main" id="{D6D12D6B-1FDB-4B70-912D-D4FC46419339}"/>
              </a:ext>
            </a:extLst>
          </p:cNvPr>
          <p:cNvSpPr>
            <a:spLocks noGrp="1"/>
          </p:cNvSpPr>
          <p:nvPr>
            <p:ph idx="1"/>
          </p:nvPr>
        </p:nvSpPr>
        <p:spPr>
          <a:xfrm>
            <a:off x="838200" y="1637271"/>
            <a:ext cx="10731500" cy="4553464"/>
          </a:xfrm>
        </p:spPr>
        <p:txBody>
          <a:bodyPr>
            <a:normAutofit/>
          </a:bodyPr>
          <a:lstStyle/>
          <a:p>
            <a:pPr marL="0" indent="0" algn="just">
              <a:buNone/>
            </a:pPr>
            <a:r>
              <a:rPr lang="it-IT" sz="2400" dirty="0"/>
              <a:t>Sono molti gli indizi che lasciano pensare che purtroppo il Riscaldamento Globale sta andando molto più veloce del previsto e sarà molto più severo di quanto si pensi. </a:t>
            </a:r>
          </a:p>
          <a:p>
            <a:pPr marL="0" indent="0" algn="just">
              <a:buNone/>
            </a:pPr>
            <a:r>
              <a:rPr lang="it-IT" sz="2400" dirty="0"/>
              <a:t>Questo soprattutto per:</a:t>
            </a:r>
          </a:p>
          <a:p>
            <a:pPr algn="just"/>
            <a:r>
              <a:rPr lang="it-IT" sz="2400" dirty="0"/>
              <a:t>l’inadeguatezza e l’inefficienza della politica che non riesce ad affrontare tematiche a lungo termine.</a:t>
            </a:r>
          </a:p>
          <a:p>
            <a:pPr algn="just"/>
            <a:r>
              <a:rPr lang="it-IT" sz="2400" dirty="0"/>
              <a:t>gli egoismi individuali e la resistenza ai cambiamenti della stragrande maggioranza della gente.</a:t>
            </a:r>
          </a:p>
          <a:p>
            <a:pPr algn="just"/>
            <a:r>
              <a:rPr lang="it-IT" sz="2400" dirty="0"/>
              <a:t>gli interessi nazionali che vengono anteposti a quelli globali.</a:t>
            </a:r>
          </a:p>
          <a:p>
            <a:pPr lvl="0" algn="just"/>
            <a:r>
              <a:rPr lang="it-IT" sz="2400" dirty="0"/>
              <a:t>le retroazioni (feedback) negative che autoalimentano la quantità di gas serra emesso in atmosfera.</a:t>
            </a:r>
          </a:p>
          <a:p>
            <a:endParaRPr lang="it-IT" dirty="0"/>
          </a:p>
        </p:txBody>
      </p:sp>
    </p:spTree>
    <p:extLst>
      <p:ext uri="{BB962C8B-B14F-4D97-AF65-F5344CB8AC3E}">
        <p14:creationId xmlns:p14="http://schemas.microsoft.com/office/powerpoint/2010/main" val="1093708001"/>
      </p:ext>
    </p:extLst>
  </p:cSld>
  <p:clrMapOvr>
    <a:masterClrMapping/>
  </p:clrMapOvr>
  <mc:AlternateContent xmlns:mc="http://schemas.openxmlformats.org/markup-compatibility/2006" xmlns:p14="http://schemas.microsoft.com/office/powerpoint/2010/main">
    <mc:Choice Requires="p14">
      <p:transition spd="med" p14:dur="700" advTm="17772">
        <p:fade/>
      </p:transition>
    </mc:Choice>
    <mc:Fallback xmlns="">
      <p:transition spd="med" advTm="17772">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4BDDED-C7F9-4918-8CF6-339F0ADC842A}"/>
              </a:ext>
            </a:extLst>
          </p:cNvPr>
          <p:cNvSpPr>
            <a:spLocks noGrp="1"/>
          </p:cNvSpPr>
          <p:nvPr>
            <p:ph type="title"/>
          </p:nvPr>
        </p:nvSpPr>
        <p:spPr>
          <a:xfrm>
            <a:off x="838200" y="9525"/>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687E874B-64F4-406A-A27E-814D7526F74A}"/>
              </a:ext>
            </a:extLst>
          </p:cNvPr>
          <p:cNvSpPr>
            <a:spLocks noGrp="1"/>
          </p:cNvSpPr>
          <p:nvPr>
            <p:ph idx="1"/>
          </p:nvPr>
        </p:nvSpPr>
        <p:spPr>
          <a:xfrm>
            <a:off x="998840" y="1075035"/>
            <a:ext cx="10515600" cy="5436973"/>
          </a:xfrm>
        </p:spPr>
        <p:txBody>
          <a:bodyPr>
            <a:normAutofit/>
          </a:bodyPr>
          <a:lstStyle/>
          <a:p>
            <a:pPr marL="0" indent="0" algn="just">
              <a:buNone/>
            </a:pPr>
            <a:r>
              <a:rPr lang="it-IT" sz="2200" dirty="0"/>
              <a:t>Gli scienziati fissano al 2030 la data limite entro la quale sarebbe ancora possibile contenere l’aumento della temperatura media globale entro 1,5 gradi rispetto ai livelli preindustriali. Se si dovesse superare questa soglia, le retroazioni autoalimentanti renderanno impossibile fermare il processo di riscaldamento anche azzerando come per magia tutte le emissioni. Purtroppo queste retroazioni stanno accelerando il fenomeno.</a:t>
            </a:r>
          </a:p>
          <a:p>
            <a:pPr marL="0" indent="0" algn="just">
              <a:buNone/>
            </a:pPr>
            <a:r>
              <a:rPr lang="it-IT" sz="2200" dirty="0"/>
              <a:t>Vediamo in dettaglio quali sarebbero:</a:t>
            </a:r>
          </a:p>
          <a:p>
            <a:pPr algn="just"/>
            <a:r>
              <a:rPr lang="it-IT" sz="2200" dirty="0"/>
              <a:t>Scioglimento dei ghiacci e delle calotte polari</a:t>
            </a:r>
          </a:p>
          <a:p>
            <a:pPr algn="just"/>
            <a:r>
              <a:rPr lang="it-IT" sz="2200" dirty="0"/>
              <a:t>Scioglimento del Permafrost</a:t>
            </a:r>
          </a:p>
          <a:p>
            <a:pPr algn="just"/>
            <a:r>
              <a:rPr lang="it-IT" sz="2200" dirty="0"/>
              <a:t>Riscaldamento, acidificazione e desalinizzazione degli oceani</a:t>
            </a:r>
          </a:p>
          <a:p>
            <a:pPr algn="just"/>
            <a:r>
              <a:rPr lang="it-IT" sz="2200" dirty="0"/>
              <a:t>Scioglimento degli idrati di metano nei fondali oceanici</a:t>
            </a:r>
          </a:p>
          <a:p>
            <a:pPr algn="just"/>
            <a:r>
              <a:rPr lang="it-IT" sz="2200" dirty="0"/>
              <a:t>Aumento del vapore acqueo in atmosfera</a:t>
            </a:r>
          </a:p>
          <a:p>
            <a:pPr algn="just"/>
            <a:r>
              <a:rPr lang="it-IT" sz="2200" dirty="0"/>
              <a:t>Incendi estesi</a:t>
            </a:r>
          </a:p>
          <a:p>
            <a:pPr algn="just"/>
            <a:r>
              <a:rPr lang="it-IT" sz="2200" dirty="0"/>
              <a:t>Ispessimento delle foglie</a:t>
            </a:r>
          </a:p>
        </p:txBody>
      </p:sp>
    </p:spTree>
    <p:extLst>
      <p:ext uri="{BB962C8B-B14F-4D97-AF65-F5344CB8AC3E}">
        <p14:creationId xmlns:p14="http://schemas.microsoft.com/office/powerpoint/2010/main" val="1240027557"/>
      </p:ext>
    </p:extLst>
  </p:cSld>
  <p:clrMapOvr>
    <a:masterClrMapping/>
  </p:clrMapOvr>
  <mc:AlternateContent xmlns:mc="http://schemas.openxmlformats.org/markup-compatibility/2006" xmlns:p14="http://schemas.microsoft.com/office/powerpoint/2010/main">
    <mc:Choice Requires="p14">
      <p:transition spd="med" p14:dur="700" advTm="22099">
        <p:fade/>
      </p:transition>
    </mc:Choice>
    <mc:Fallback xmlns="">
      <p:transition spd="med" advTm="22099">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A05A3B-B26B-4AE9-BF0B-DC16F83ECB1A}"/>
              </a:ext>
            </a:extLst>
          </p:cNvPr>
          <p:cNvSpPr>
            <a:spLocks noGrp="1"/>
          </p:cNvSpPr>
          <p:nvPr>
            <p:ph type="title"/>
          </p:nvPr>
        </p:nvSpPr>
        <p:spPr>
          <a:xfrm>
            <a:off x="838200" y="5555"/>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88AE371F-363F-4AAA-A643-5FFD64867F87}"/>
              </a:ext>
            </a:extLst>
          </p:cNvPr>
          <p:cNvSpPr>
            <a:spLocks noGrp="1"/>
          </p:cNvSpPr>
          <p:nvPr>
            <p:ph idx="1"/>
          </p:nvPr>
        </p:nvSpPr>
        <p:spPr>
          <a:xfrm>
            <a:off x="749300" y="1797217"/>
            <a:ext cx="4900612" cy="3898899"/>
          </a:xfrm>
        </p:spPr>
        <p:txBody>
          <a:bodyPr>
            <a:normAutofit lnSpcReduction="10000"/>
          </a:bodyPr>
          <a:lstStyle/>
          <a:p>
            <a:pPr marL="0" indent="0">
              <a:buNone/>
            </a:pPr>
            <a:r>
              <a:rPr lang="it-IT" sz="2200" u="sng" dirty="0"/>
              <a:t>Scioglimento dei ghiacci </a:t>
            </a:r>
          </a:p>
          <a:p>
            <a:pPr marL="0" indent="0">
              <a:buNone/>
            </a:pPr>
            <a:r>
              <a:rPr lang="it-IT" sz="2200" u="sng" dirty="0"/>
              <a:t>e delle calotte polari</a:t>
            </a:r>
          </a:p>
          <a:p>
            <a:pPr marL="0" indent="0">
              <a:buNone/>
            </a:pPr>
            <a:endParaRPr lang="it-IT" sz="900" u="sng" dirty="0"/>
          </a:p>
          <a:p>
            <a:pPr marL="0" indent="0" algn="just">
              <a:buNone/>
            </a:pPr>
            <a:r>
              <a:rPr lang="it-IT" sz="2200" dirty="0"/>
              <a:t>La neve e il ghiaccio hanno un alto potere riflettente mentre il terreno, molto più scuro, assorbe più calore. Quando i ghiacci si sciolgono completamente e il terreno rimane scoperto la temperatura del suolo aumenta notevolmente andando ad incrementare ancora di più lo scioglimento dei ghiacci e così via, con conseguente aumento della temperatura globale.</a:t>
            </a:r>
          </a:p>
          <a:p>
            <a:pPr marL="0" indent="0">
              <a:buNone/>
            </a:pPr>
            <a:endParaRPr lang="it-IT" sz="2000" dirty="0">
              <a:solidFill>
                <a:srgbClr val="800000"/>
              </a:solidFill>
            </a:endParaRPr>
          </a:p>
          <a:p>
            <a:endParaRPr lang="it-IT" dirty="0"/>
          </a:p>
        </p:txBody>
      </p:sp>
      <p:graphicFrame>
        <p:nvGraphicFramePr>
          <p:cNvPr id="9" name="Oggetto 8">
            <a:extLst>
              <a:ext uri="{FF2B5EF4-FFF2-40B4-BE49-F238E27FC236}">
                <a16:creationId xmlns:a16="http://schemas.microsoft.com/office/drawing/2014/main" id="{5AF8C3E9-BDAE-4D99-B1ED-8740801652E7}"/>
              </a:ext>
            </a:extLst>
          </p:cNvPr>
          <p:cNvGraphicFramePr>
            <a:graphicFrameLocks noChangeAspect="1"/>
          </p:cNvGraphicFramePr>
          <p:nvPr>
            <p:extLst>
              <p:ext uri="{D42A27DB-BD31-4B8C-83A1-F6EECF244321}">
                <p14:modId xmlns:p14="http://schemas.microsoft.com/office/powerpoint/2010/main" val="563103094"/>
              </p:ext>
            </p:extLst>
          </p:nvPr>
        </p:nvGraphicFramePr>
        <p:xfrm>
          <a:off x="5890545" y="1819959"/>
          <a:ext cx="5463255" cy="3687420"/>
        </p:xfrm>
        <a:graphic>
          <a:graphicData uri="http://schemas.openxmlformats.org/presentationml/2006/ole">
            <mc:AlternateContent xmlns:mc="http://schemas.openxmlformats.org/markup-compatibility/2006">
              <mc:Choice xmlns:v="urn:schemas-microsoft-com:vml" Requires="v">
                <p:oleObj name="Image" r:id="rId2" imgW="10158480" imgH="6856920" progId="Photoshop.Image.13">
                  <p:embed/>
                </p:oleObj>
              </mc:Choice>
              <mc:Fallback>
                <p:oleObj name="Image" r:id="rId2" imgW="10158480" imgH="6856920" progId="Photoshop.Image.13">
                  <p:embed/>
                  <p:pic>
                    <p:nvPicPr>
                      <p:cNvPr id="0" name=""/>
                      <p:cNvPicPr/>
                      <p:nvPr/>
                    </p:nvPicPr>
                    <p:blipFill>
                      <a:blip r:embed="rId3"/>
                      <a:stretch>
                        <a:fillRect/>
                      </a:stretch>
                    </p:blipFill>
                    <p:spPr>
                      <a:xfrm>
                        <a:off x="5890545" y="1819959"/>
                        <a:ext cx="5463255" cy="3687420"/>
                      </a:xfrm>
                      <a:prstGeom prst="rect">
                        <a:avLst/>
                      </a:prstGeom>
                    </p:spPr>
                  </p:pic>
                </p:oleObj>
              </mc:Fallback>
            </mc:AlternateContent>
          </a:graphicData>
        </a:graphic>
      </p:graphicFrame>
    </p:spTree>
    <p:extLst>
      <p:ext uri="{BB962C8B-B14F-4D97-AF65-F5344CB8AC3E}">
        <p14:creationId xmlns:p14="http://schemas.microsoft.com/office/powerpoint/2010/main" val="2281131997"/>
      </p:ext>
    </p:extLst>
  </p:cSld>
  <p:clrMapOvr>
    <a:masterClrMapping/>
  </p:clrMapOvr>
  <mc:AlternateContent xmlns:mc="http://schemas.openxmlformats.org/markup-compatibility/2006" xmlns:p14="http://schemas.microsoft.com/office/powerpoint/2010/main">
    <mc:Choice Requires="p14">
      <p:transition spd="med" p14:dur="700" advTm="12946">
        <p:fade/>
      </p:transition>
    </mc:Choice>
    <mc:Fallback xmlns="">
      <p:transition spd="med" advTm="12946">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647700" y="1232057"/>
            <a:ext cx="6272084" cy="4127500"/>
          </a:xfrm>
        </p:spPr>
        <p:txBody>
          <a:bodyPr>
            <a:noAutofit/>
          </a:bodyPr>
          <a:lstStyle/>
          <a:p>
            <a:pPr marL="0" indent="0">
              <a:buNone/>
            </a:pPr>
            <a:r>
              <a:rPr lang="it-IT" sz="2200" u="sng" dirty="0"/>
              <a:t>Scioglimento del Permafrost</a:t>
            </a:r>
          </a:p>
          <a:p>
            <a:pPr marL="0" indent="0" algn="just">
              <a:buNone/>
            </a:pPr>
            <a:r>
              <a:rPr lang="it-IT" sz="2200" dirty="0"/>
              <a:t>Il permafrost è un terreno perennemente ghiacciato fino in profondità.</a:t>
            </a:r>
          </a:p>
          <a:p>
            <a:pPr marL="0" indent="0" algn="just">
              <a:buNone/>
            </a:pPr>
            <a:r>
              <a:rPr lang="it-IT" sz="2200" dirty="0"/>
              <a:t>Occupa ben 19 milioni di chilometri quadrati, circa il 24 per cento dell’emisfero settentrionale della Terra. </a:t>
            </a:r>
          </a:p>
          <a:p>
            <a:pPr marL="0" indent="0" algn="just">
              <a:buNone/>
            </a:pPr>
            <a:r>
              <a:rPr lang="it-IT" sz="2200" dirty="0"/>
              <a:t>Il Permafrost contiene grandissime quantità di metano. Il metano è uno dei quattro gas serra che contribuiscono al riscaldamento globale, ma ha un effetto molto potente, stimato da 20 a 30 volte superiore quello dell’anidride carbonica. </a:t>
            </a:r>
          </a:p>
          <a:p>
            <a:pPr marL="0" indent="0" algn="just">
              <a:buNone/>
            </a:pPr>
            <a:r>
              <a:rPr lang="it-IT" sz="2200" dirty="0"/>
              <a:t>Il caldo fa fondere il permafrost. Quando il permafrost si scioglie, il materiale organico inizia a decomporsi liberando Metano (CH4) e Anidride Carbonica (CO2), che fanno salire ancora di più la temperatura. E così via.</a:t>
            </a:r>
          </a:p>
        </p:txBody>
      </p:sp>
      <p:pic>
        <p:nvPicPr>
          <p:cNvPr id="6" name="Immagine 5">
            <a:extLst>
              <a:ext uri="{FF2B5EF4-FFF2-40B4-BE49-F238E27FC236}">
                <a16:creationId xmlns:a16="http://schemas.microsoft.com/office/drawing/2014/main" id="{3F2A8C5D-3297-498F-B233-CFBBF0F2C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1449" y="2133508"/>
            <a:ext cx="4312851" cy="2954198"/>
          </a:xfrm>
          <a:prstGeom prst="rect">
            <a:avLst/>
          </a:prstGeom>
        </p:spPr>
      </p:pic>
    </p:spTree>
    <p:extLst>
      <p:ext uri="{BB962C8B-B14F-4D97-AF65-F5344CB8AC3E}">
        <p14:creationId xmlns:p14="http://schemas.microsoft.com/office/powerpoint/2010/main" val="2423279471"/>
      </p:ext>
    </p:extLst>
  </p:cSld>
  <p:clrMapOvr>
    <a:masterClrMapping/>
  </p:clrMapOvr>
  <mc:AlternateContent xmlns:mc="http://schemas.openxmlformats.org/markup-compatibility/2006" xmlns:p14="http://schemas.microsoft.com/office/powerpoint/2010/main">
    <mc:Choice Requires="p14">
      <p:transition spd="med" p14:dur="700" advTm="17901">
        <p:fade/>
      </p:transition>
    </mc:Choice>
    <mc:Fallback xmlns="">
      <p:transition spd="med" advTm="17901">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609600" y="1568323"/>
            <a:ext cx="4051300" cy="4988052"/>
          </a:xfrm>
        </p:spPr>
        <p:txBody>
          <a:bodyPr>
            <a:normAutofit/>
          </a:bodyPr>
          <a:lstStyle/>
          <a:p>
            <a:pPr marL="0" indent="0">
              <a:buNone/>
            </a:pPr>
            <a:r>
              <a:rPr lang="it-IT" sz="2400" u="sng" dirty="0"/>
              <a:t>Riscaldamento degli oceani</a:t>
            </a:r>
          </a:p>
          <a:p>
            <a:pPr marL="0" indent="0">
              <a:buNone/>
            </a:pPr>
            <a:r>
              <a:rPr lang="it-IT" sz="2400" dirty="0"/>
              <a:t>Gli oceani assorbono il 90% del calore dovuto al riscaldamento globale e quindi continuano a scaldarsi. La CO2 è meno solubile nell’acqua più calda e tende ad essere rilasciata nell’aria, contribuendo all'incremento della CO2 globale e  innescando così un circolo vizioso.</a:t>
            </a:r>
          </a:p>
          <a:p>
            <a:pPr marL="0" indent="0">
              <a:buNone/>
            </a:pPr>
            <a:endParaRPr lang="it-IT" dirty="0">
              <a:solidFill>
                <a:srgbClr val="800000"/>
              </a:solidFill>
            </a:endParaRPr>
          </a:p>
        </p:txBody>
      </p:sp>
      <p:pic>
        <p:nvPicPr>
          <p:cNvPr id="8" name="Immagine 7">
            <a:extLst>
              <a:ext uri="{FF2B5EF4-FFF2-40B4-BE49-F238E27FC236}">
                <a16:creationId xmlns:a16="http://schemas.microsoft.com/office/drawing/2014/main" id="{1F6971BB-822D-40E0-A45C-B924C4248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097" y="1407904"/>
            <a:ext cx="6568403" cy="4294396"/>
          </a:xfrm>
          <a:prstGeom prst="rect">
            <a:avLst/>
          </a:prstGeom>
        </p:spPr>
      </p:pic>
    </p:spTree>
    <p:extLst>
      <p:ext uri="{BB962C8B-B14F-4D97-AF65-F5344CB8AC3E}">
        <p14:creationId xmlns:p14="http://schemas.microsoft.com/office/powerpoint/2010/main" val="2731306057"/>
      </p:ext>
    </p:extLst>
  </p:cSld>
  <p:clrMapOvr>
    <a:masterClrMapping/>
  </p:clrMapOvr>
  <mc:AlternateContent xmlns:mc="http://schemas.openxmlformats.org/markup-compatibility/2006" xmlns:p14="http://schemas.microsoft.com/office/powerpoint/2010/main">
    <mc:Choice Requires="p14">
      <p:transition spd="med" p14:dur="700" advTm="21339">
        <p:fade/>
      </p:transition>
    </mc:Choice>
    <mc:Fallback xmlns="">
      <p:transition spd="med" advTm="21339">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965200" y="1270000"/>
            <a:ext cx="6604000" cy="5486400"/>
          </a:xfrm>
        </p:spPr>
        <p:txBody>
          <a:bodyPr>
            <a:normAutofit/>
          </a:bodyPr>
          <a:lstStyle/>
          <a:p>
            <a:pPr marL="0" indent="0">
              <a:buNone/>
            </a:pPr>
            <a:r>
              <a:rPr lang="it-IT" sz="2400" u="sng" dirty="0"/>
              <a:t>Acidificazione degli oceani</a:t>
            </a:r>
          </a:p>
          <a:p>
            <a:pPr marL="0" indent="0" algn="just">
              <a:buNone/>
            </a:pPr>
            <a:r>
              <a:rPr lang="it-IT" sz="2400" dirty="0"/>
              <a:t>L'incremento di anidride carbonica nell'atmosfera, oltre ad essere una delle cause principali dell'aumento delle temperature a livello globale, sta influenzando anche gli equilibri degli ecosistemi marini, causando, fra l’altro, lo sbiancamento dei coralli che ne produce la morte. </a:t>
            </a:r>
          </a:p>
          <a:p>
            <a:pPr marL="0" indent="0" algn="just">
              <a:buNone/>
            </a:pPr>
            <a:r>
              <a:rPr lang="it-IT" sz="2400" dirty="0"/>
              <a:t>Gli oceani assorbono un quarto di tutta la Co2 rilasciata ogni anno nell'atmosfera. A contatto con l’acqua reagisce chimicamente, portando alla</a:t>
            </a:r>
            <a:r>
              <a:rPr lang="it-IT" sz="2400" b="1" dirty="0"/>
              <a:t> </a:t>
            </a:r>
            <a:r>
              <a:rPr lang="it-IT" sz="2400" dirty="0"/>
              <a:t>formazione di acido carbonico. L’acidità oceanica, infatti, è aumentata del 30% dal 1800 ad oggi, con l’effetto negativo di ridurre notevolmente la capacità dell’oceano di immagazzinare CO2.</a:t>
            </a:r>
          </a:p>
          <a:p>
            <a:pPr marL="0" indent="0">
              <a:buNone/>
            </a:pPr>
            <a:endParaRPr lang="it-IT" dirty="0">
              <a:solidFill>
                <a:srgbClr val="800000"/>
              </a:solidFill>
            </a:endParaRPr>
          </a:p>
        </p:txBody>
      </p:sp>
      <p:pic>
        <p:nvPicPr>
          <p:cNvPr id="5" name="Immagine 4">
            <a:extLst>
              <a:ext uri="{FF2B5EF4-FFF2-40B4-BE49-F238E27FC236}">
                <a16:creationId xmlns:a16="http://schemas.microsoft.com/office/drawing/2014/main" id="{1E8D23AF-BF4F-4B4F-920E-F0A792304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314" y="4064000"/>
            <a:ext cx="3423486" cy="1955800"/>
          </a:xfrm>
          <a:prstGeom prst="rect">
            <a:avLst/>
          </a:prstGeom>
        </p:spPr>
      </p:pic>
      <p:pic>
        <p:nvPicPr>
          <p:cNvPr id="10" name="Immagine 9">
            <a:extLst>
              <a:ext uri="{FF2B5EF4-FFF2-40B4-BE49-F238E27FC236}">
                <a16:creationId xmlns:a16="http://schemas.microsoft.com/office/drawing/2014/main" id="{9B8992FB-64ED-41C3-A2D6-32668ED39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314" y="1917554"/>
            <a:ext cx="3423486" cy="1638592"/>
          </a:xfrm>
          <a:prstGeom prst="rect">
            <a:avLst/>
          </a:prstGeom>
        </p:spPr>
      </p:pic>
    </p:spTree>
    <p:extLst>
      <p:ext uri="{BB962C8B-B14F-4D97-AF65-F5344CB8AC3E}">
        <p14:creationId xmlns:p14="http://schemas.microsoft.com/office/powerpoint/2010/main" val="2348130359"/>
      </p:ext>
    </p:extLst>
  </p:cSld>
  <p:clrMapOvr>
    <a:masterClrMapping/>
  </p:clrMapOvr>
  <mc:AlternateContent xmlns:mc="http://schemas.openxmlformats.org/markup-compatibility/2006" xmlns:p14="http://schemas.microsoft.com/office/powerpoint/2010/main">
    <mc:Choice Requires="p14">
      <p:transition spd="med" p14:dur="700" advTm="13388">
        <p:fade/>
      </p:transition>
    </mc:Choice>
    <mc:Fallback xmlns="">
      <p:transition spd="med" advTm="1338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Il tempo sta per scadere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419224"/>
            <a:ext cx="10515600" cy="5073651"/>
          </a:xfrm>
        </p:spPr>
        <p:txBody>
          <a:bodyPr>
            <a:normAutofit/>
          </a:bodyPr>
          <a:lstStyle/>
          <a:p>
            <a:pPr algn="just"/>
            <a:r>
              <a:rPr lang="it-IT" sz="2600" dirty="0"/>
              <a:t>Nel 2017 più di 15.000 scienziati, fra i quali molti premi Nobel, facenti parte della </a:t>
            </a:r>
            <a:r>
              <a:rPr lang="en-US" sz="2600" dirty="0"/>
              <a:t>Union of Concerned Scientists (UCS), </a:t>
            </a:r>
            <a:r>
              <a:rPr lang="it-IT" sz="2600" dirty="0"/>
              <a:t>hanno firmato il secondo avvertimento all’umanità dichiarando che occorre un drastico cambiamento nella gestione delle risorse terrestri per evitare il tracollo del sistema Terra, essere umano incluso.</a:t>
            </a:r>
          </a:p>
          <a:p>
            <a:pPr algn="just"/>
            <a:r>
              <a:rPr lang="it-IT" sz="2600" dirty="0"/>
              <a:t>Mai così tanti esperti si sono riuniti in un accorato appello ai decisori politici: attenzione, stiamo imboccando una strada irreversibile verso l'autodistruzione dell'umanità causata dai cambiamenti climatici.</a:t>
            </a:r>
          </a:p>
          <a:p>
            <a:pPr algn="just"/>
            <a:r>
              <a:rPr lang="it-IT" sz="2600" dirty="0"/>
              <a:t>Dopo lo sciopero mondiale del 15 Marzo 2019 l’argomento del cambiamento climatico è stato presente su tutti i media. Trascorsa una settimana, tutto come prima: hanno ricominciato a parlare solo di crescita come se il pianeta potesse sopportare una crescita infinita.</a:t>
            </a:r>
          </a:p>
          <a:p>
            <a:pPr algn="just"/>
            <a:endParaRPr lang="it-IT" dirty="0"/>
          </a:p>
          <a:p>
            <a:endParaRPr lang="it-IT" dirty="0"/>
          </a:p>
        </p:txBody>
      </p:sp>
      <p:pic>
        <p:nvPicPr>
          <p:cNvPr id="4" name="Audio 3">
            <a:hlinkClick r:id="" action="ppaction://media"/>
            <a:extLst>
              <a:ext uri="{FF2B5EF4-FFF2-40B4-BE49-F238E27FC236}">
                <a16:creationId xmlns:a16="http://schemas.microsoft.com/office/drawing/2014/main" id="{191CF86A-EBB4-D1B8-BAE8-1BCD844E3F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15921434"/>
      </p:ext>
    </p:extLst>
  </p:cSld>
  <p:clrMapOvr>
    <a:masterClrMapping/>
  </p:clrMapOvr>
  <mc:AlternateContent xmlns:mc="http://schemas.openxmlformats.org/markup-compatibility/2006" xmlns:p14="http://schemas.microsoft.com/office/powerpoint/2010/main">
    <mc:Choice Requires="p14">
      <p:transition spd="med" p14:dur="700" advTm="8966">
        <p:fade/>
      </p:transition>
    </mc:Choice>
    <mc:Fallback xmlns="">
      <p:transition spd="med" advTm="8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199" y="1206500"/>
            <a:ext cx="5747951" cy="5486400"/>
          </a:xfrm>
        </p:spPr>
        <p:txBody>
          <a:bodyPr>
            <a:normAutofit/>
          </a:bodyPr>
          <a:lstStyle/>
          <a:p>
            <a:pPr marL="0" indent="0">
              <a:buNone/>
            </a:pPr>
            <a:r>
              <a:rPr lang="it-IT" sz="2400" u="sng" dirty="0"/>
              <a:t>Desalinizzazione degli oceani</a:t>
            </a:r>
          </a:p>
          <a:p>
            <a:pPr marL="0" indent="0">
              <a:buNone/>
            </a:pPr>
            <a:r>
              <a:rPr lang="it-IT" sz="2400" dirty="0"/>
              <a:t>La riduzione della salinità, dovuta all’apporto di acqua dolce dallo scioglimento dei ghiacci, sta diminuendo la capacità di assorbimento di CO2 degli oceani. Il mare antartico assorbe addirittura il 40% dell’anidride carbonica prodotta dalle attività umane. </a:t>
            </a:r>
          </a:p>
          <a:p>
            <a:pPr marL="0" indent="0">
              <a:buNone/>
            </a:pPr>
            <a:r>
              <a:rPr lang="it-IT" sz="2400" dirty="0"/>
              <a:t>Questo stravolgimento rischia di compromettere un equilibrio delicato e di alimentare notevolmente il meccanismo di retroazione.</a:t>
            </a:r>
          </a:p>
          <a:p>
            <a:pPr marL="0" indent="0">
              <a:buNone/>
            </a:pPr>
            <a:endParaRPr lang="it-IT" dirty="0">
              <a:solidFill>
                <a:srgbClr val="800000"/>
              </a:solidFill>
            </a:endParaRPr>
          </a:p>
        </p:txBody>
      </p:sp>
      <p:pic>
        <p:nvPicPr>
          <p:cNvPr id="5" name="Immagine 4">
            <a:extLst>
              <a:ext uri="{FF2B5EF4-FFF2-40B4-BE49-F238E27FC236}">
                <a16:creationId xmlns:a16="http://schemas.microsoft.com/office/drawing/2014/main" id="{495E1985-3A90-4C0C-8D08-1299A2EB0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514" y="1854197"/>
            <a:ext cx="4821386" cy="3314703"/>
          </a:xfrm>
          <a:prstGeom prst="rect">
            <a:avLst/>
          </a:prstGeom>
        </p:spPr>
      </p:pic>
    </p:spTree>
    <p:extLst>
      <p:ext uri="{BB962C8B-B14F-4D97-AF65-F5344CB8AC3E}">
        <p14:creationId xmlns:p14="http://schemas.microsoft.com/office/powerpoint/2010/main" val="2986829658"/>
      </p:ext>
    </p:extLst>
  </p:cSld>
  <p:clrMapOvr>
    <a:masterClrMapping/>
  </p:clrMapOvr>
  <mc:AlternateContent xmlns:mc="http://schemas.openxmlformats.org/markup-compatibility/2006" xmlns:p14="http://schemas.microsoft.com/office/powerpoint/2010/main">
    <mc:Choice Requires="p14">
      <p:transition spd="med" p14:dur="700" advTm="12764">
        <p:fade/>
      </p:transition>
    </mc:Choice>
    <mc:Fallback xmlns="">
      <p:transition spd="med" advTm="12764">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06500"/>
            <a:ext cx="10414000" cy="4970463"/>
          </a:xfrm>
        </p:spPr>
        <p:txBody>
          <a:bodyPr>
            <a:normAutofit/>
          </a:bodyPr>
          <a:lstStyle/>
          <a:p>
            <a:pPr marL="0" indent="0">
              <a:buNone/>
            </a:pPr>
            <a:r>
              <a:rPr lang="it-IT" sz="2400" u="sng" dirty="0"/>
              <a:t>Scioglimento degli idrati di metano nei fondali oceanici</a:t>
            </a:r>
          </a:p>
          <a:p>
            <a:pPr marL="0" indent="0" algn="just">
              <a:buNone/>
            </a:pPr>
            <a:r>
              <a:rPr lang="it-IT" sz="2400" dirty="0"/>
              <a:t>Uno dei maggiori serbatoi di metano del pianeta è costituito dagli idrati di metano. Sono dei composti a gabbia, ossia reticoli di molecole di acqua ghiacciata che inglobano al loro interno del metano, che si creano in condizioni di elevate pressioni e basse temperature. Di solito si trovano quindi in fondo al mare dove l’acqua è molto fredda e la pressione, a causa della profondità, molto elevata.</a:t>
            </a:r>
          </a:p>
          <a:p>
            <a:pPr marL="0" indent="0">
              <a:buNone/>
            </a:pPr>
            <a:endParaRPr lang="it-IT" sz="2400" dirty="0">
              <a:solidFill>
                <a:srgbClr val="800000"/>
              </a:solidFill>
            </a:endParaRPr>
          </a:p>
        </p:txBody>
      </p:sp>
      <p:pic>
        <p:nvPicPr>
          <p:cNvPr id="5" name="Immagine 4">
            <a:extLst>
              <a:ext uri="{FF2B5EF4-FFF2-40B4-BE49-F238E27FC236}">
                <a16:creationId xmlns:a16="http://schemas.microsoft.com/office/drawing/2014/main" id="{D4E394C8-B26F-447A-8E11-426E2B64C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518" y="3691731"/>
            <a:ext cx="4348163" cy="3031678"/>
          </a:xfrm>
          <a:prstGeom prst="rect">
            <a:avLst/>
          </a:prstGeom>
        </p:spPr>
      </p:pic>
    </p:spTree>
    <p:extLst>
      <p:ext uri="{BB962C8B-B14F-4D97-AF65-F5344CB8AC3E}">
        <p14:creationId xmlns:p14="http://schemas.microsoft.com/office/powerpoint/2010/main" val="1969478024"/>
      </p:ext>
    </p:extLst>
  </p:cSld>
  <p:clrMapOvr>
    <a:masterClrMapping/>
  </p:clrMapOvr>
  <mc:AlternateContent xmlns:mc="http://schemas.openxmlformats.org/markup-compatibility/2006" xmlns:p14="http://schemas.microsoft.com/office/powerpoint/2010/main">
    <mc:Choice Requires="p14">
      <p:transition spd="med" p14:dur="700" advTm="11570">
        <p:fade/>
      </p:transition>
    </mc:Choice>
    <mc:Fallback xmlns="">
      <p:transition spd="med" advTm="1157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06500"/>
            <a:ext cx="10858500" cy="4970463"/>
          </a:xfrm>
        </p:spPr>
        <p:txBody>
          <a:bodyPr>
            <a:normAutofit/>
          </a:bodyPr>
          <a:lstStyle/>
          <a:p>
            <a:pPr marL="0" indent="0">
              <a:buNone/>
            </a:pPr>
            <a:r>
              <a:rPr lang="it-IT" sz="2400" u="sng" dirty="0"/>
              <a:t>Scioglimento degli idrati di metano nei fondali oceanici</a:t>
            </a:r>
          </a:p>
          <a:p>
            <a:pPr marL="0" indent="0" algn="just">
              <a:buNone/>
            </a:pPr>
            <a:r>
              <a:rPr lang="it-IT" sz="2400" dirty="0"/>
              <a:t>Con l’aumento della temperatura i ghiacci si possono sciogliere e dare quindi via libera al metano che risalirebbe in superficie per passare poi in atmosfera. Ricordiamoci che il metano è un gas serra oltre venti volte più potente dell’anidride carbonica.</a:t>
            </a:r>
          </a:p>
          <a:p>
            <a:pPr marL="0" indent="0" algn="just">
              <a:buNone/>
            </a:pPr>
            <a:r>
              <a:rPr lang="it-IT" sz="2400" dirty="0"/>
              <a:t>La fuoriuscita del metano dagli idrati può quindi creare un innalzamento pericoloso dell’effetto serra. Questo porterebbe ad ulteriori aumenti di temperatura e dunque al possibile rilascio di altri idrati, con liberazione di altro metano, e così via.</a:t>
            </a:r>
          </a:p>
          <a:p>
            <a:pPr marL="0" indent="0">
              <a:buNone/>
            </a:pPr>
            <a:endParaRPr lang="it-IT" sz="2400" dirty="0">
              <a:solidFill>
                <a:srgbClr val="800000"/>
              </a:solidFill>
            </a:endParaRPr>
          </a:p>
        </p:txBody>
      </p:sp>
      <p:pic>
        <p:nvPicPr>
          <p:cNvPr id="5" name="Immagine 4">
            <a:extLst>
              <a:ext uri="{FF2B5EF4-FFF2-40B4-BE49-F238E27FC236}">
                <a16:creationId xmlns:a16="http://schemas.microsoft.com/office/drawing/2014/main" id="{3E7CA789-6951-49B1-B30C-A3F0B7437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4109361"/>
            <a:ext cx="4321268" cy="2434314"/>
          </a:xfrm>
          <a:prstGeom prst="rect">
            <a:avLst/>
          </a:prstGeom>
        </p:spPr>
      </p:pic>
      <p:pic>
        <p:nvPicPr>
          <p:cNvPr id="7" name="Immagine 6">
            <a:extLst>
              <a:ext uri="{FF2B5EF4-FFF2-40B4-BE49-F238E27FC236}">
                <a16:creationId xmlns:a16="http://schemas.microsoft.com/office/drawing/2014/main" id="{FCB803CB-E17B-419F-87DE-4EE2E6FC2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484" y="4109361"/>
            <a:ext cx="3393792" cy="2397202"/>
          </a:xfrm>
          <a:prstGeom prst="rect">
            <a:avLst/>
          </a:prstGeom>
        </p:spPr>
      </p:pic>
    </p:spTree>
    <p:extLst>
      <p:ext uri="{BB962C8B-B14F-4D97-AF65-F5344CB8AC3E}">
        <p14:creationId xmlns:p14="http://schemas.microsoft.com/office/powerpoint/2010/main" val="601040478"/>
      </p:ext>
    </p:extLst>
  </p:cSld>
  <p:clrMapOvr>
    <a:masterClrMapping/>
  </p:clrMapOvr>
  <mc:AlternateContent xmlns:mc="http://schemas.openxmlformats.org/markup-compatibility/2006" xmlns:p14="http://schemas.microsoft.com/office/powerpoint/2010/main">
    <mc:Choice Requires="p14">
      <p:transition spd="med" p14:dur="700" advTm="11720">
        <p:fade/>
      </p:transition>
    </mc:Choice>
    <mc:Fallback xmlns="">
      <p:transition spd="med" advTm="1172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354784"/>
            <a:ext cx="10858500" cy="4970463"/>
          </a:xfrm>
        </p:spPr>
        <p:txBody>
          <a:bodyPr>
            <a:normAutofit/>
          </a:bodyPr>
          <a:lstStyle/>
          <a:p>
            <a:pPr marL="0" indent="0">
              <a:buNone/>
            </a:pPr>
            <a:r>
              <a:rPr lang="it-IT" sz="2400" u="sng" dirty="0"/>
              <a:t>Scioglimento degli idrati di metano nei fondali oceanici</a:t>
            </a:r>
          </a:p>
          <a:p>
            <a:pPr marL="0" indent="0">
              <a:buNone/>
            </a:pPr>
            <a:endParaRPr lang="it-IT" sz="2400" dirty="0">
              <a:solidFill>
                <a:srgbClr val="800000"/>
              </a:solidFill>
            </a:endParaRPr>
          </a:p>
        </p:txBody>
      </p:sp>
      <p:sp>
        <p:nvSpPr>
          <p:cNvPr id="4" name="CasellaDiTesto 3">
            <a:extLst>
              <a:ext uri="{FF2B5EF4-FFF2-40B4-BE49-F238E27FC236}">
                <a16:creationId xmlns:a16="http://schemas.microsoft.com/office/drawing/2014/main" id="{0A3B0F2C-C666-8D36-AE05-8CB8E86084E1}"/>
              </a:ext>
            </a:extLst>
          </p:cNvPr>
          <p:cNvSpPr txBox="1"/>
          <p:nvPr/>
        </p:nvSpPr>
        <p:spPr>
          <a:xfrm>
            <a:off x="838200" y="1929304"/>
            <a:ext cx="9910119" cy="4216539"/>
          </a:xfrm>
          <a:prstGeom prst="rect">
            <a:avLst/>
          </a:prstGeom>
          <a:noFill/>
        </p:spPr>
        <p:txBody>
          <a:bodyPr wrap="square" rtlCol="0">
            <a:spAutoFit/>
          </a:bodyPr>
          <a:lstStyle/>
          <a:p>
            <a:pPr algn="just"/>
            <a:r>
              <a:rPr lang="it-IT" sz="2400" dirty="0"/>
              <a:t>A ottobre 2020 gli scienziati del team internazionale a bordo della nave da ricerca russa R/V Akademik Keldysh hanno trovato prove per cui i depositi di metano congelati nell’Oceano Artico hanno iniziato ad aprirsi. </a:t>
            </a:r>
          </a:p>
          <a:p>
            <a:pPr algn="just"/>
            <a:endParaRPr lang="it-IT" sz="1400" dirty="0"/>
          </a:p>
          <a:p>
            <a:pPr algn="just"/>
            <a:r>
              <a:rPr lang="it-IT" sz="2400" dirty="0"/>
              <a:t>Va sottolineato nuovamente che il metano è un potente gas serra il cui effetto, in termini di riscaldamento dell'atmosfera, è dalle 20 alle 30 volte superiore a quello della CO2!</a:t>
            </a:r>
          </a:p>
          <a:p>
            <a:pPr algn="just"/>
            <a:endParaRPr lang="it-IT" sz="1400" dirty="0"/>
          </a:p>
          <a:p>
            <a:pPr algn="just"/>
            <a:r>
              <a:rPr lang="it-IT" sz="2400" dirty="0"/>
              <a:t>Anche in questo caso, più che aumenterà la temperatura degli oceani e più velocemente si scioglieranno gli idrati, rilasciando quantità sempre maggiori di metano che andranno ad alimentare il circolo vizioso e a far aumentare la temperatura media globale.</a:t>
            </a:r>
          </a:p>
        </p:txBody>
      </p:sp>
    </p:spTree>
    <p:extLst>
      <p:ext uri="{BB962C8B-B14F-4D97-AF65-F5344CB8AC3E}">
        <p14:creationId xmlns:p14="http://schemas.microsoft.com/office/powerpoint/2010/main" val="2999372161"/>
      </p:ext>
    </p:extLst>
  </p:cSld>
  <p:clrMapOvr>
    <a:masterClrMapping/>
  </p:clrMapOvr>
  <mc:AlternateContent xmlns:mc="http://schemas.openxmlformats.org/markup-compatibility/2006" xmlns:p14="http://schemas.microsoft.com/office/powerpoint/2010/main">
    <mc:Choice Requires="p14">
      <p:transition spd="med" p14:dur="700" advTm="11720">
        <p:fade/>
      </p:transition>
    </mc:Choice>
    <mc:Fallback xmlns="">
      <p:transition spd="med" advTm="1172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193800"/>
            <a:ext cx="5575300" cy="4970463"/>
          </a:xfrm>
        </p:spPr>
        <p:txBody>
          <a:bodyPr/>
          <a:lstStyle/>
          <a:p>
            <a:pPr marL="0" indent="0">
              <a:buNone/>
            </a:pPr>
            <a:r>
              <a:rPr lang="it-IT" sz="2400" u="sng" dirty="0"/>
              <a:t>Aumento del vapore acqueo in atmosfera</a:t>
            </a:r>
          </a:p>
          <a:p>
            <a:pPr marL="0" indent="0">
              <a:buNone/>
            </a:pPr>
            <a:r>
              <a:rPr lang="it-IT" sz="2400" dirty="0"/>
              <a:t>I gas serra sono responsabili, come ben sappiamo, del riscaldamento globale attraverso il trattenimento della radiazione termica terrestre. </a:t>
            </a:r>
          </a:p>
          <a:p>
            <a:pPr marL="0" indent="0">
              <a:buNone/>
            </a:pPr>
            <a:r>
              <a:rPr lang="it-IT" sz="2400" dirty="0"/>
              <a:t>Questo meccanismo accresce anche l'accumulo di vapore acqueo atmosferico, quello che è ritenuto il gas serra per eccellenza. A sua volta, più vapore c'è, più alta è l'umidità, il che provoca ancora più calore innescando un ciclo vizioso nel processo di riscaldamento.</a:t>
            </a:r>
          </a:p>
          <a:p>
            <a:pPr marL="0" indent="0">
              <a:buNone/>
            </a:pPr>
            <a:endParaRPr lang="it-IT" dirty="0">
              <a:solidFill>
                <a:srgbClr val="800000"/>
              </a:solidFill>
            </a:endParaRPr>
          </a:p>
        </p:txBody>
      </p:sp>
      <p:pic>
        <p:nvPicPr>
          <p:cNvPr id="5" name="Immagine 4">
            <a:extLst>
              <a:ext uri="{FF2B5EF4-FFF2-40B4-BE49-F238E27FC236}">
                <a16:creationId xmlns:a16="http://schemas.microsoft.com/office/drawing/2014/main" id="{605C5E87-CC5E-48E7-A89C-5E5B7DA94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80" y="1904492"/>
            <a:ext cx="4949420" cy="3277616"/>
          </a:xfrm>
          <a:prstGeom prst="rect">
            <a:avLst/>
          </a:prstGeom>
        </p:spPr>
      </p:pic>
    </p:spTree>
    <p:extLst>
      <p:ext uri="{BB962C8B-B14F-4D97-AF65-F5344CB8AC3E}">
        <p14:creationId xmlns:p14="http://schemas.microsoft.com/office/powerpoint/2010/main" val="661769829"/>
      </p:ext>
    </p:extLst>
  </p:cSld>
  <p:clrMapOvr>
    <a:masterClrMapping/>
  </p:clrMapOvr>
  <mc:AlternateContent xmlns:mc="http://schemas.openxmlformats.org/markup-compatibility/2006" xmlns:p14="http://schemas.microsoft.com/office/powerpoint/2010/main">
    <mc:Choice Requires="p14">
      <p:transition spd="med" p14:dur="700" advTm="11325">
        <p:fade/>
      </p:transition>
    </mc:Choice>
    <mc:Fallback xmlns="">
      <p:transition spd="med" advTm="11325">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345200" y="1107646"/>
            <a:ext cx="8180962" cy="5750354"/>
          </a:xfrm>
        </p:spPr>
        <p:txBody>
          <a:bodyPr>
            <a:normAutofit/>
          </a:bodyPr>
          <a:lstStyle/>
          <a:p>
            <a:pPr marL="0" indent="0">
              <a:buNone/>
            </a:pPr>
            <a:r>
              <a:rPr lang="it-IT" sz="2400" u="sng" dirty="0">
                <a:effectLst/>
                <a:ea typeface="Calibri" panose="020F0502020204030204" pitchFamily="34" charset="0"/>
                <a:cs typeface="Arial" panose="020B0604020202020204" pitchFamily="34" charset="0"/>
              </a:rPr>
              <a:t>Incendi estesi</a:t>
            </a:r>
          </a:p>
          <a:p>
            <a:pPr marL="0" indent="0" algn="just">
              <a:buNone/>
            </a:pPr>
            <a:r>
              <a:rPr lang="it-IT" sz="2400" dirty="0">
                <a:effectLst/>
                <a:ea typeface="Calibri" panose="020F0502020204030204" pitchFamily="34" charset="0"/>
                <a:cs typeface="Arial" panose="020B0604020202020204" pitchFamily="34" charset="0"/>
              </a:rPr>
              <a:t>Le condizioni che causano gli incendi sono amplificate dal caldo torrido e dalla conseguente siccità dovuta al riscaldamento globale che, a sua volta, è incrementato dagli incendi. </a:t>
            </a:r>
          </a:p>
          <a:p>
            <a:pPr marL="0" indent="0" algn="just">
              <a:buNone/>
            </a:pPr>
            <a:r>
              <a:rPr lang="it-IT" sz="2400" dirty="0">
                <a:effectLst/>
                <a:ea typeface="Calibri" panose="020F0502020204030204" pitchFamily="34" charset="0"/>
                <a:cs typeface="Arial" panose="020B0604020202020204" pitchFamily="34" charset="0"/>
              </a:rPr>
              <a:t>Infatti, i vasti e numerosi incendi che hanno colpito varie zone del pianeta negli ultimi anni (California, Amazzonia, Siberia, Indonesia, Grecia, Italia, Spagna ecc.), non solo hanno immesso una quantità enorme di CO2 in atmosfera, ma è stata anche sottratta una sostanziosa fetta di capacità di assorbirla che possiedono i boschi e le foreste, che sarà impossibile rimpiazzare in breve tempo. </a:t>
            </a:r>
          </a:p>
          <a:p>
            <a:pPr marL="0" indent="0" algn="just">
              <a:buNone/>
            </a:pPr>
            <a:r>
              <a:rPr lang="it-IT" sz="2400" dirty="0">
                <a:effectLst/>
                <a:ea typeface="Calibri" panose="020F0502020204030204" pitchFamily="34" charset="0"/>
                <a:cs typeface="Arial" panose="020B0604020202020204" pitchFamily="34" charset="0"/>
              </a:rPr>
              <a:t>Ciò ha comportato un ulteriore aumento di questo gas serra contribuendo così ad una accelerazione dell’aumento della temperatura globale e di conseguenza sul numero e gravità degli incendi, in un ciclo che si ripete ogni anno. </a:t>
            </a:r>
          </a:p>
          <a:p>
            <a:pPr marL="0" indent="0">
              <a:buNone/>
            </a:pPr>
            <a:endParaRPr lang="it-IT" sz="2400" dirty="0">
              <a:solidFill>
                <a:srgbClr val="800000"/>
              </a:solidFill>
            </a:endParaRPr>
          </a:p>
        </p:txBody>
      </p:sp>
      <p:graphicFrame>
        <p:nvGraphicFramePr>
          <p:cNvPr id="4" name="Oggetto 3">
            <a:extLst>
              <a:ext uri="{FF2B5EF4-FFF2-40B4-BE49-F238E27FC236}">
                <a16:creationId xmlns:a16="http://schemas.microsoft.com/office/drawing/2014/main" id="{1F214189-145E-F2A8-63E9-7E576E740A24}"/>
              </a:ext>
            </a:extLst>
          </p:cNvPr>
          <p:cNvGraphicFramePr>
            <a:graphicFrameLocks noChangeAspect="1"/>
          </p:cNvGraphicFramePr>
          <p:nvPr>
            <p:extLst>
              <p:ext uri="{D42A27DB-BD31-4B8C-83A1-F6EECF244321}">
                <p14:modId xmlns:p14="http://schemas.microsoft.com/office/powerpoint/2010/main" val="1637053756"/>
              </p:ext>
            </p:extLst>
          </p:nvPr>
        </p:nvGraphicFramePr>
        <p:xfrm>
          <a:off x="8769649" y="1964724"/>
          <a:ext cx="3077151" cy="3976644"/>
        </p:xfrm>
        <a:graphic>
          <a:graphicData uri="http://schemas.openxmlformats.org/presentationml/2006/ole">
            <mc:AlternateContent xmlns:mc="http://schemas.openxmlformats.org/markup-compatibility/2006">
              <mc:Choice xmlns:v="urn:schemas-microsoft-com:vml" Requires="v">
                <p:oleObj name="Image" r:id="rId2" imgW="13840920" imgH="17853840" progId="Photoshop.Image.13">
                  <p:embed/>
                </p:oleObj>
              </mc:Choice>
              <mc:Fallback>
                <p:oleObj name="Image" r:id="rId2" imgW="13840920" imgH="17853840" progId="Photoshop.Image.13">
                  <p:embed/>
                  <p:pic>
                    <p:nvPicPr>
                      <p:cNvPr id="0" name=""/>
                      <p:cNvPicPr/>
                      <p:nvPr/>
                    </p:nvPicPr>
                    <p:blipFill>
                      <a:blip r:embed="rId3"/>
                      <a:stretch>
                        <a:fillRect/>
                      </a:stretch>
                    </p:blipFill>
                    <p:spPr>
                      <a:xfrm>
                        <a:off x="8769649" y="1964724"/>
                        <a:ext cx="3077151" cy="3976644"/>
                      </a:xfrm>
                      <a:prstGeom prst="rect">
                        <a:avLst/>
                      </a:prstGeom>
                    </p:spPr>
                  </p:pic>
                </p:oleObj>
              </mc:Fallback>
            </mc:AlternateContent>
          </a:graphicData>
        </a:graphic>
      </p:graphicFrame>
    </p:spTree>
    <p:extLst>
      <p:ext uri="{BB962C8B-B14F-4D97-AF65-F5344CB8AC3E}">
        <p14:creationId xmlns:p14="http://schemas.microsoft.com/office/powerpoint/2010/main" val="667748029"/>
      </p:ext>
    </p:extLst>
  </p:cSld>
  <p:clrMapOvr>
    <a:masterClrMapping/>
  </p:clrMapOvr>
  <mc:AlternateContent xmlns:mc="http://schemas.openxmlformats.org/markup-compatibility/2006" xmlns:p14="http://schemas.microsoft.com/office/powerpoint/2010/main">
    <mc:Choice Requires="p14">
      <p:transition spd="med" p14:dur="700" advTm="6582">
        <p:fade/>
      </p:transition>
    </mc:Choice>
    <mc:Fallback xmlns="">
      <p:transition spd="med" advTm="6582">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Perché sta andando più veloce del previsto</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06501"/>
            <a:ext cx="10515600" cy="1981200"/>
          </a:xfrm>
        </p:spPr>
        <p:txBody>
          <a:bodyPr/>
          <a:lstStyle/>
          <a:p>
            <a:pPr marL="0" indent="0">
              <a:buNone/>
            </a:pPr>
            <a:r>
              <a:rPr lang="it-IT" sz="2400" u="sng" dirty="0"/>
              <a:t>Ispessimento delle foglie</a:t>
            </a:r>
          </a:p>
          <a:p>
            <a:pPr marL="0" indent="0" algn="just">
              <a:buNone/>
            </a:pPr>
            <a:r>
              <a:rPr lang="it-IT" sz="2400" dirty="0"/>
              <a:t>In seguito alla crescita di anidride carbonica in atmosfera, le piante hanno una curiosa reazione: aumentano lo spessore delle loro foglie anche di un terzo, alterando in parte la capacità di catturare CO2 e sequestrando così meno carbonio atmosferico. </a:t>
            </a:r>
          </a:p>
          <a:p>
            <a:pPr marL="0" indent="0">
              <a:buNone/>
            </a:pPr>
            <a:endParaRPr lang="it-IT" sz="2400" dirty="0">
              <a:solidFill>
                <a:srgbClr val="800000"/>
              </a:solidFill>
            </a:endParaRPr>
          </a:p>
        </p:txBody>
      </p:sp>
      <p:pic>
        <p:nvPicPr>
          <p:cNvPr id="6" name="Immagine 5">
            <a:extLst>
              <a:ext uri="{FF2B5EF4-FFF2-40B4-BE49-F238E27FC236}">
                <a16:creationId xmlns:a16="http://schemas.microsoft.com/office/drawing/2014/main" id="{7383CB72-09A1-4F0B-900D-6B6A998A4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871" y="2940868"/>
            <a:ext cx="5204229" cy="3269431"/>
          </a:xfrm>
          <a:prstGeom prst="rect">
            <a:avLst/>
          </a:prstGeom>
        </p:spPr>
      </p:pic>
    </p:spTree>
    <p:extLst>
      <p:ext uri="{BB962C8B-B14F-4D97-AF65-F5344CB8AC3E}">
        <p14:creationId xmlns:p14="http://schemas.microsoft.com/office/powerpoint/2010/main" val="62474619"/>
      </p:ext>
    </p:extLst>
  </p:cSld>
  <p:clrMapOvr>
    <a:masterClrMapping/>
  </p:clrMapOvr>
  <mc:AlternateContent xmlns:mc="http://schemas.openxmlformats.org/markup-compatibility/2006" xmlns:p14="http://schemas.microsoft.com/office/powerpoint/2010/main">
    <mc:Choice Requires="p14">
      <p:transition spd="med" p14:dur="700" advTm="6582">
        <p:fade/>
      </p:transition>
    </mc:Choice>
    <mc:Fallback xmlns="">
      <p:transition spd="med" advTm="6582">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2E735-5BD7-4911-8D11-893A2E0D2F9B}"/>
              </a:ext>
            </a:extLst>
          </p:cNvPr>
          <p:cNvSpPr>
            <a:spLocks noGrp="1"/>
          </p:cNvSpPr>
          <p:nvPr>
            <p:ph type="title"/>
          </p:nvPr>
        </p:nvSpPr>
        <p:spPr>
          <a:xfrm>
            <a:off x="838200" y="-3175"/>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Le conseguenze dei cambiamenti climatici</a:t>
            </a:r>
          </a:p>
        </p:txBody>
      </p:sp>
      <p:sp>
        <p:nvSpPr>
          <p:cNvPr id="3" name="Segnaposto contenuto 2">
            <a:extLst>
              <a:ext uri="{FF2B5EF4-FFF2-40B4-BE49-F238E27FC236}">
                <a16:creationId xmlns:a16="http://schemas.microsoft.com/office/drawing/2014/main" id="{1E5A8A1F-6965-41F7-95DD-FAD9B3294A2F}"/>
              </a:ext>
            </a:extLst>
          </p:cNvPr>
          <p:cNvSpPr>
            <a:spLocks noGrp="1"/>
          </p:cNvSpPr>
          <p:nvPr>
            <p:ph idx="1"/>
          </p:nvPr>
        </p:nvSpPr>
        <p:spPr>
          <a:xfrm>
            <a:off x="838200" y="2057401"/>
            <a:ext cx="10515600" cy="2819399"/>
          </a:xfrm>
        </p:spPr>
        <p:txBody>
          <a:bodyPr numCol="2">
            <a:normAutofit fontScale="85000" lnSpcReduction="10000"/>
          </a:bodyPr>
          <a:lstStyle/>
          <a:p>
            <a:pPr lvl="0"/>
            <a:r>
              <a:rPr lang="it-IT" sz="2600" dirty="0"/>
              <a:t>piogge intense</a:t>
            </a:r>
          </a:p>
          <a:p>
            <a:pPr lvl="0"/>
            <a:r>
              <a:rPr lang="it-IT" sz="2600" dirty="0"/>
              <a:t>uragani</a:t>
            </a:r>
          </a:p>
          <a:p>
            <a:pPr lvl="0"/>
            <a:r>
              <a:rPr lang="it-IT" sz="2600" dirty="0"/>
              <a:t>inondazioni</a:t>
            </a:r>
          </a:p>
          <a:p>
            <a:pPr lvl="0"/>
            <a:r>
              <a:rPr lang="it-IT" sz="2600" dirty="0"/>
              <a:t>frane e smottamenti</a:t>
            </a:r>
          </a:p>
          <a:p>
            <a:pPr lvl="0"/>
            <a:r>
              <a:rPr lang="it-IT" sz="2600" dirty="0"/>
              <a:t>siccità estrema</a:t>
            </a:r>
          </a:p>
          <a:p>
            <a:pPr lvl="0"/>
            <a:r>
              <a:rPr lang="it-IT" sz="2600" dirty="0"/>
              <a:t>desertificazione</a:t>
            </a:r>
          </a:p>
          <a:p>
            <a:pPr lvl="0"/>
            <a:r>
              <a:rPr lang="it-IT" sz="2600" dirty="0"/>
              <a:t>carestie</a:t>
            </a:r>
          </a:p>
          <a:p>
            <a:pPr lvl="0"/>
            <a:r>
              <a:rPr lang="it-IT" sz="2600" dirty="0"/>
              <a:t>incendi</a:t>
            </a:r>
          </a:p>
          <a:p>
            <a:pPr lvl="0"/>
            <a:r>
              <a:rPr lang="it-IT" sz="2600" dirty="0"/>
              <a:t>scioglimento dei ghiacci</a:t>
            </a:r>
          </a:p>
          <a:p>
            <a:pPr lvl="0"/>
            <a:r>
              <a:rPr lang="it-IT" sz="2600" dirty="0"/>
              <a:t>innalzamento dei mari</a:t>
            </a:r>
          </a:p>
          <a:p>
            <a:pPr lvl="0"/>
            <a:r>
              <a:rPr lang="it-IT" sz="2600" dirty="0"/>
              <a:t>estinzione di specie</a:t>
            </a:r>
          </a:p>
          <a:p>
            <a:pPr lvl="0"/>
            <a:r>
              <a:rPr lang="it-IT" sz="2600" dirty="0"/>
              <a:t>migrazioni di intere popolazioni</a:t>
            </a:r>
          </a:p>
          <a:p>
            <a:pPr lvl="0"/>
            <a:r>
              <a:rPr lang="it-IT" sz="2600" dirty="0"/>
              <a:t>guerre per l’acqua e per il territorio coltivabile </a:t>
            </a:r>
          </a:p>
          <a:p>
            <a:endParaRPr lang="it-IT" dirty="0"/>
          </a:p>
        </p:txBody>
      </p:sp>
      <p:sp>
        <p:nvSpPr>
          <p:cNvPr id="4" name="Rettangolo 3">
            <a:extLst>
              <a:ext uri="{FF2B5EF4-FFF2-40B4-BE49-F238E27FC236}">
                <a16:creationId xmlns:a16="http://schemas.microsoft.com/office/drawing/2014/main" id="{0A4AFB1A-D705-4736-8C25-D1D5073E80EC}"/>
              </a:ext>
            </a:extLst>
          </p:cNvPr>
          <p:cNvSpPr/>
          <p:nvPr/>
        </p:nvSpPr>
        <p:spPr>
          <a:xfrm>
            <a:off x="838200" y="1062335"/>
            <a:ext cx="10515600" cy="830997"/>
          </a:xfrm>
          <a:prstGeom prst="rect">
            <a:avLst/>
          </a:prstGeom>
        </p:spPr>
        <p:txBody>
          <a:bodyPr wrap="square">
            <a:spAutoFit/>
          </a:bodyPr>
          <a:lstStyle/>
          <a:p>
            <a:r>
              <a:rPr lang="it-IT" sz="2400" dirty="0"/>
              <a:t>Le conseguenze dei cambiamenti climatici sono numerose e aumentano di gravità con l’aumentare della temperatura media globale:   </a:t>
            </a:r>
          </a:p>
        </p:txBody>
      </p:sp>
      <p:sp>
        <p:nvSpPr>
          <p:cNvPr id="5" name="Rettangolo 4">
            <a:extLst>
              <a:ext uri="{FF2B5EF4-FFF2-40B4-BE49-F238E27FC236}">
                <a16:creationId xmlns:a16="http://schemas.microsoft.com/office/drawing/2014/main" id="{09A1B2C7-ED8C-491A-A0D9-6B1144A0058A}"/>
              </a:ext>
            </a:extLst>
          </p:cNvPr>
          <p:cNvSpPr/>
          <p:nvPr/>
        </p:nvSpPr>
        <p:spPr>
          <a:xfrm>
            <a:off x="838200" y="4876800"/>
            <a:ext cx="10922000" cy="1107996"/>
          </a:xfrm>
          <a:prstGeom prst="rect">
            <a:avLst/>
          </a:prstGeom>
        </p:spPr>
        <p:txBody>
          <a:bodyPr wrap="square">
            <a:spAutoFit/>
          </a:bodyPr>
          <a:lstStyle/>
          <a:p>
            <a:r>
              <a:rPr lang="it-IT" sz="2200" dirty="0"/>
              <a:t>Queste catastrofi naturali non colpiscono però in modo omogeneo. In un continente si può verificare una siccità estrema mentre in un altro possono verificarsi piogge intense, inondazioni o uragani.</a:t>
            </a:r>
          </a:p>
        </p:txBody>
      </p:sp>
    </p:spTree>
    <p:extLst>
      <p:ext uri="{BB962C8B-B14F-4D97-AF65-F5344CB8AC3E}">
        <p14:creationId xmlns:p14="http://schemas.microsoft.com/office/powerpoint/2010/main" val="4024051801"/>
      </p:ext>
    </p:extLst>
  </p:cSld>
  <p:clrMapOvr>
    <a:masterClrMapping/>
  </p:clrMapOvr>
  <mc:AlternateContent xmlns:mc="http://schemas.openxmlformats.org/markup-compatibility/2006" xmlns:p14="http://schemas.microsoft.com/office/powerpoint/2010/main">
    <mc:Choice Requires="p14">
      <p:transition spd="med" p14:dur="700" advTm="18443">
        <p:fade/>
      </p:transition>
    </mc:Choice>
    <mc:Fallback xmlns="">
      <p:transition spd="med" advTm="18443">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31341" y="1251875"/>
            <a:ext cx="11355859" cy="1633424"/>
          </a:xfrm>
        </p:spPr>
        <p:txBody>
          <a:bodyPr>
            <a:normAutofit/>
          </a:bodyPr>
          <a:lstStyle/>
          <a:p>
            <a:pPr marL="0" indent="0">
              <a:buNone/>
            </a:pPr>
            <a:r>
              <a:rPr lang="it-IT" sz="2000" dirty="0"/>
              <a:t>Innanzitutto bisogna sottolineare che per un intervento veramente efficace si deve intervenire a livello globale, non solo con provvedimenti incisivi e immediati da parte della politica, ma anche con un cambiamento dello stile di vita dei cittadini.</a:t>
            </a:r>
          </a:p>
          <a:p>
            <a:pPr marL="0" indent="0">
              <a:buNone/>
            </a:pPr>
            <a:r>
              <a:rPr lang="it-IT" sz="2000" dirty="0"/>
              <a:t>Di cose da fare per contrastare l’Effetto Serra che può mettere in atto la politica ce ne sono tante, ad esempio: </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14212"/>
            <a:ext cx="10515600" cy="1325563"/>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
        <p:nvSpPr>
          <p:cNvPr id="6" name="Rettangolo 5">
            <a:extLst>
              <a:ext uri="{FF2B5EF4-FFF2-40B4-BE49-F238E27FC236}">
                <a16:creationId xmlns:a16="http://schemas.microsoft.com/office/drawing/2014/main" id="{D9325D9E-0C84-4A83-B1CE-A0EF459F874A}"/>
              </a:ext>
            </a:extLst>
          </p:cNvPr>
          <p:cNvSpPr/>
          <p:nvPr/>
        </p:nvSpPr>
        <p:spPr>
          <a:xfrm>
            <a:off x="333632" y="2835028"/>
            <a:ext cx="11553568" cy="3964932"/>
          </a:xfrm>
          <a:prstGeom prst="rect">
            <a:avLst/>
          </a:prstGeom>
        </p:spPr>
        <p:txBody>
          <a:bodyPr wrap="square" numCol="2">
            <a:spAutoFit/>
          </a:bodyPr>
          <a:lstStyle/>
          <a:p>
            <a:pPr indent="180340" algn="just">
              <a:lnSpc>
                <a:spcPct val="115000"/>
              </a:lnSpc>
            </a:pPr>
            <a:r>
              <a:rPr lang="it-IT" sz="2000" dirty="0">
                <a:ea typeface="Lucida Sans Unicode" panose="020B0602030504020204" pitchFamily="34" charset="0"/>
              </a:rPr>
              <a:t>• Ridurre i consumi</a:t>
            </a:r>
          </a:p>
          <a:p>
            <a:pPr indent="180340" algn="just">
              <a:lnSpc>
                <a:spcPct val="115000"/>
              </a:lnSpc>
              <a:spcAft>
                <a:spcPts val="0"/>
              </a:spcAft>
            </a:pPr>
            <a:r>
              <a:rPr lang="it-IT" sz="2000" dirty="0">
                <a:ea typeface="Lucida Sans Unicode" panose="020B0602030504020204" pitchFamily="34" charset="0"/>
              </a:rPr>
              <a:t>• Trasformare gli allevamenti intensivi in estensivi</a:t>
            </a:r>
          </a:p>
          <a:p>
            <a:pPr indent="180340" algn="just">
              <a:lnSpc>
                <a:spcPct val="115000"/>
              </a:lnSpc>
              <a:spcAft>
                <a:spcPts val="0"/>
              </a:spcAft>
            </a:pPr>
            <a:r>
              <a:rPr lang="it-IT" sz="2000" dirty="0">
                <a:ea typeface="Lucida Sans Unicode" panose="020B0602030504020204" pitchFamily="34" charset="0"/>
              </a:rPr>
              <a:t>• Piantare mille miliardi di alberi</a:t>
            </a:r>
          </a:p>
          <a:p>
            <a:pPr indent="180340" algn="just">
              <a:lnSpc>
                <a:spcPct val="115000"/>
              </a:lnSpc>
              <a:spcAft>
                <a:spcPts val="0"/>
              </a:spcAft>
            </a:pPr>
            <a:r>
              <a:rPr lang="it-IT" sz="2000" dirty="0">
                <a:ea typeface="Lucida Sans Unicode" panose="020B0602030504020204" pitchFamily="34" charset="0"/>
              </a:rPr>
              <a:t>• Introduzione del reato ambientale</a:t>
            </a:r>
          </a:p>
          <a:p>
            <a:pPr indent="180340" algn="just">
              <a:lnSpc>
                <a:spcPct val="115000"/>
              </a:lnSpc>
              <a:spcAft>
                <a:spcPts val="0"/>
              </a:spcAft>
            </a:pPr>
            <a:r>
              <a:rPr lang="it-IT" sz="2000" dirty="0">
                <a:ea typeface="Lucida Sans Unicode" panose="020B0602030504020204" pitchFamily="34" charset="0"/>
              </a:rPr>
              <a:t>• Incentivare i sistemi di trasporto non inquinanti</a:t>
            </a:r>
          </a:p>
          <a:p>
            <a:pPr indent="180340" algn="just">
              <a:lnSpc>
                <a:spcPct val="115000"/>
              </a:lnSpc>
              <a:spcAft>
                <a:spcPts val="0"/>
              </a:spcAft>
            </a:pPr>
            <a:r>
              <a:rPr lang="it-IT" sz="2000" dirty="0">
                <a:ea typeface="Lucida Sans Unicode" panose="020B0602030504020204" pitchFamily="34" charset="0"/>
              </a:rPr>
              <a:t>• Rendere gratuiti e sviluppare i trasporti pubblici</a:t>
            </a:r>
          </a:p>
          <a:p>
            <a:pPr indent="180340" algn="just">
              <a:lnSpc>
                <a:spcPct val="115000"/>
              </a:lnSpc>
            </a:pPr>
            <a:r>
              <a:rPr lang="it-IT" sz="2000" dirty="0">
                <a:ea typeface="Lucida Sans Unicode" panose="020B0602030504020204" pitchFamily="34" charset="0"/>
              </a:rPr>
              <a:t>• Redistribuzione della ricchezza</a:t>
            </a:r>
          </a:p>
          <a:p>
            <a:pPr indent="180340" algn="just">
              <a:lnSpc>
                <a:spcPct val="115000"/>
              </a:lnSpc>
            </a:pPr>
            <a:r>
              <a:rPr lang="it-IT" sz="2000" dirty="0">
                <a:ea typeface="Lucida Sans Unicode" panose="020B0602030504020204" pitchFamily="34" charset="0"/>
              </a:rPr>
              <a:t>• Acquistare prodotti locali + agricoltura sostenibile</a:t>
            </a:r>
          </a:p>
          <a:p>
            <a:pPr indent="180340" algn="just">
              <a:lnSpc>
                <a:spcPct val="115000"/>
              </a:lnSpc>
              <a:spcAft>
                <a:spcPts val="0"/>
              </a:spcAft>
            </a:pPr>
            <a:r>
              <a:rPr lang="it-IT" sz="2000" dirty="0">
                <a:ea typeface="Lucida Sans Unicode" panose="020B0602030504020204" pitchFamily="34" charset="0"/>
              </a:rPr>
              <a:t>• Aumentare l’efficienza energetica in tutti i campi</a:t>
            </a:r>
          </a:p>
          <a:p>
            <a:pPr indent="180340" algn="just">
              <a:lnSpc>
                <a:spcPct val="115000"/>
              </a:lnSpc>
              <a:spcAft>
                <a:spcPts val="0"/>
              </a:spcAft>
            </a:pPr>
            <a:endParaRPr lang="it-IT" sz="2000" dirty="0">
              <a:ea typeface="Lucida Sans Unicode" panose="020B0602030504020204" pitchFamily="34" charset="0"/>
            </a:endParaRPr>
          </a:p>
          <a:p>
            <a:pPr indent="180340" algn="just">
              <a:lnSpc>
                <a:spcPct val="115000"/>
              </a:lnSpc>
              <a:spcAft>
                <a:spcPts val="0"/>
              </a:spcAft>
            </a:pPr>
            <a:endParaRPr lang="it-IT" sz="2000" dirty="0">
              <a:ea typeface="Lucida Sans Unicode" panose="020B0602030504020204" pitchFamily="34" charset="0"/>
            </a:endParaRPr>
          </a:p>
          <a:p>
            <a:pPr indent="180340" algn="just">
              <a:lnSpc>
                <a:spcPct val="115000"/>
              </a:lnSpc>
              <a:spcAft>
                <a:spcPts val="0"/>
              </a:spcAft>
            </a:pPr>
            <a:r>
              <a:rPr lang="it-IT" sz="2000" dirty="0">
                <a:ea typeface="Lucida Sans Unicode" panose="020B0602030504020204" pitchFamily="34" charset="0"/>
              </a:rPr>
              <a:t>• Applicare la Carbon Tax </a:t>
            </a:r>
          </a:p>
          <a:p>
            <a:pPr indent="180340" algn="just">
              <a:lnSpc>
                <a:spcPct val="115000"/>
              </a:lnSpc>
              <a:spcAft>
                <a:spcPts val="0"/>
              </a:spcAft>
            </a:pPr>
            <a:r>
              <a:rPr lang="it-IT" sz="2000" dirty="0">
                <a:ea typeface="Lucida Sans Unicode" panose="020B0602030504020204" pitchFamily="34" charset="0"/>
              </a:rPr>
              <a:t>• Dare incentivi alle rinnovabili e toglierli alle fossili  </a:t>
            </a:r>
          </a:p>
          <a:p>
            <a:pPr indent="180340" algn="just">
              <a:lnSpc>
                <a:spcPct val="115000"/>
              </a:lnSpc>
              <a:spcAft>
                <a:spcPts val="0"/>
              </a:spcAft>
            </a:pPr>
            <a:r>
              <a:rPr lang="it-IT" sz="2000" dirty="0">
                <a:ea typeface="Lucida Sans Unicode" panose="020B0602030504020204" pitchFamily="34" charset="0"/>
              </a:rPr>
              <a:t>• Recuperare e riciclare il più possibile </a:t>
            </a:r>
          </a:p>
          <a:p>
            <a:pPr marL="180340" algn="just">
              <a:lnSpc>
                <a:spcPct val="115000"/>
              </a:lnSpc>
            </a:pPr>
            <a:r>
              <a:rPr lang="it-IT" sz="2000" dirty="0">
                <a:ea typeface="Lucida Sans Unicode" panose="020B0602030504020204" pitchFamily="34" charset="0"/>
              </a:rPr>
              <a:t>• Ridurre la cementificazione</a:t>
            </a:r>
          </a:p>
          <a:p>
            <a:pPr marL="180340" algn="just">
              <a:lnSpc>
                <a:spcPct val="115000"/>
              </a:lnSpc>
              <a:spcAft>
                <a:spcPts val="0"/>
              </a:spcAft>
            </a:pPr>
            <a:r>
              <a:rPr lang="it-IT" sz="2000" dirty="0">
                <a:ea typeface="Lucida Sans Unicode" panose="020B0602030504020204" pitchFamily="34" charset="0"/>
              </a:rPr>
              <a:t>• Attuare una politica di controllo delle nascite</a:t>
            </a:r>
          </a:p>
          <a:p>
            <a:pPr marL="180340" algn="just">
              <a:lnSpc>
                <a:spcPct val="115000"/>
              </a:lnSpc>
              <a:spcAft>
                <a:spcPts val="0"/>
              </a:spcAft>
            </a:pPr>
            <a:r>
              <a:rPr lang="it-IT" sz="2000" dirty="0">
                <a:ea typeface="Lucida Sans Unicode" panose="020B0602030504020204" pitchFamily="34" charset="0"/>
              </a:rPr>
              <a:t>• Riconvertire gli eserciti in genio civile</a:t>
            </a:r>
          </a:p>
          <a:p>
            <a:pPr marL="180340" algn="just">
              <a:lnSpc>
                <a:spcPct val="115000"/>
              </a:lnSpc>
              <a:spcAft>
                <a:spcPts val="0"/>
              </a:spcAft>
            </a:pPr>
            <a:r>
              <a:rPr lang="it-IT" sz="2000" dirty="0">
                <a:ea typeface="Lucida Sans Unicode" panose="020B0602030504020204" pitchFamily="34" charset="0"/>
              </a:rPr>
              <a:t>• Contingentare le ore di volo per diporto</a:t>
            </a:r>
          </a:p>
          <a:p>
            <a:pPr marL="180340" algn="just">
              <a:lnSpc>
                <a:spcPct val="115000"/>
              </a:lnSpc>
              <a:spcAft>
                <a:spcPts val="0"/>
              </a:spcAft>
            </a:pPr>
            <a:r>
              <a:rPr lang="it-IT" sz="2000" dirty="0">
                <a:ea typeface="Lucida Sans Unicode" panose="020B0602030504020204" pitchFamily="34" charset="0"/>
              </a:rPr>
              <a:t>• Attuare una politica dei prezzi dei carburanti</a:t>
            </a:r>
          </a:p>
          <a:p>
            <a:pPr marL="180340" algn="just">
              <a:lnSpc>
                <a:spcPct val="115000"/>
              </a:lnSpc>
              <a:spcAft>
                <a:spcPts val="0"/>
              </a:spcAft>
            </a:pPr>
            <a:r>
              <a:rPr lang="it-IT" sz="2000" dirty="0">
                <a:ea typeface="Lucida Sans Unicode" panose="020B0602030504020204" pitchFamily="34" charset="0"/>
              </a:rPr>
              <a:t>• Regolamentare le criptovalute</a:t>
            </a:r>
          </a:p>
        </p:txBody>
      </p:sp>
    </p:spTree>
    <p:extLst>
      <p:ext uri="{BB962C8B-B14F-4D97-AF65-F5344CB8AC3E}">
        <p14:creationId xmlns:p14="http://schemas.microsoft.com/office/powerpoint/2010/main" val="1921340766"/>
      </p:ext>
    </p:extLst>
  </p:cSld>
  <p:clrMapOvr>
    <a:masterClrMapping/>
  </p:clrMapOvr>
  <mc:AlternateContent xmlns:mc="http://schemas.openxmlformats.org/markup-compatibility/2006" xmlns:p14="http://schemas.microsoft.com/office/powerpoint/2010/main">
    <mc:Choice Requires="p14">
      <p:transition spd="med" p14:dur="700" advTm="29974">
        <p:fade/>
      </p:transition>
    </mc:Choice>
    <mc:Fallback xmlns="">
      <p:transition spd="med" advTm="29974">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766123" y="1516106"/>
            <a:ext cx="10935728" cy="5416035"/>
          </a:xfrm>
        </p:spPr>
        <p:txBody>
          <a:bodyPr>
            <a:normAutofit/>
          </a:bodyPr>
          <a:lstStyle/>
          <a:p>
            <a:pPr marL="0" indent="0">
              <a:buNone/>
            </a:pPr>
            <a:r>
              <a:rPr lang="it-IT" sz="2200" u="sng" dirty="0"/>
              <a:t>Ridurre i consumi</a:t>
            </a:r>
          </a:p>
          <a:p>
            <a:pPr marL="0" indent="0" algn="just">
              <a:buNone/>
            </a:pPr>
            <a:r>
              <a:rPr lang="it-IT" sz="2200" dirty="0"/>
              <a:t>Non ci dobbiamo illudere che sia sufficiente il ricorso alle energie rinnovabili o alle auto elettriche. Occorre anche consumare di meno. Sono cinquant’anni che ci viene fatto presente che una crescita infinita non è possibile perché le risorse sono finite e l’inquinamento ci sta soffocando. Invece i politici continuano imperterriti a parlare di crescita. La crescita economica, pur portando benessere sotto certi aspetti, non porta automaticamente la felicità e la salute e, soprattutto, si sta mangiando il futuro delle prossime generazioni.  </a:t>
            </a:r>
          </a:p>
          <a:p>
            <a:pPr marL="0" indent="0" algn="just">
              <a:buNone/>
            </a:pPr>
            <a:r>
              <a:rPr lang="it-IT" sz="2200" dirty="0"/>
              <a:t>La sola cosa che fa risparmiare al 100% sull’inquinamento è il non consumo. Qualsiasi altra cosa ha sempre e comunque un impatto sull’ambiente, sia per la sua fabbricazione o perché l’energia utilizzata non proviene interamente da rinnovabili.</a:t>
            </a:r>
          </a:p>
          <a:p>
            <a:pPr marL="0" indent="0" algn="just">
              <a:buNone/>
            </a:pPr>
            <a:r>
              <a:rPr lang="it-IT" sz="2200" dirty="0"/>
              <a:t>È inutile aumentare la produzione di energia rinnovabile se l’incremento viene poi utilizzato per un maggiore consumo o per andare incontro alla maggiore richiesta dovuta alla crescita demografica.</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460988768"/>
      </p:ext>
    </p:extLst>
  </p:cSld>
  <p:clrMapOvr>
    <a:masterClrMapping/>
  </p:clrMapOvr>
  <mc:AlternateContent xmlns:mc="http://schemas.openxmlformats.org/markup-compatibility/2006" xmlns:p14="http://schemas.microsoft.com/office/powerpoint/2010/main">
    <mc:Choice Requires="p14">
      <p:transition spd="med" p14:dur="700" advTm="29495">
        <p:fade/>
      </p:transition>
    </mc:Choice>
    <mc:Fallback xmlns="">
      <p:transition spd="med" advTm="29495">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Il tempo sta per scadere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048516"/>
            <a:ext cx="10515600" cy="5073651"/>
          </a:xfrm>
        </p:spPr>
        <p:txBody>
          <a:bodyPr>
            <a:normAutofit/>
          </a:bodyPr>
          <a:lstStyle/>
          <a:p>
            <a:pPr marL="0" indent="0">
              <a:buNone/>
            </a:pPr>
            <a:endParaRPr lang="it-IT" dirty="0"/>
          </a:p>
          <a:p>
            <a:pPr algn="just"/>
            <a:r>
              <a:rPr lang="it-IT" dirty="0"/>
              <a:t>I decisori politici, intanto, stanno facendo poco o niente. </a:t>
            </a:r>
          </a:p>
          <a:p>
            <a:pPr algn="just"/>
            <a:r>
              <a:rPr lang="it-IT" dirty="0"/>
              <a:t>Dato che i provvedimenti da prendere sono impopolari e fanno perdere voti, applicano l’arte del rinvio nella quale sono maestri, come se loro vivessero su un altro pianeta, come se loro non avessero figli o nipoti ai quali vogliono bene e per i quali si preoccupano.</a:t>
            </a:r>
          </a:p>
          <a:p>
            <a:pPr algn="just"/>
            <a:r>
              <a:rPr lang="it-IT" dirty="0"/>
              <a:t>La politica non è capace di prendere provvedimenti lungimiranti, drastici, efficaci e tempestivi.</a:t>
            </a:r>
          </a:p>
          <a:p>
            <a:pPr algn="just"/>
            <a:r>
              <a:rPr lang="it-IT" dirty="0"/>
              <a:t>Non possiamo affidare alla politica, che è stata quella che ci ha portato fino a questo punto, il compito di risolvere i problemi attuali.</a:t>
            </a:r>
          </a:p>
          <a:p>
            <a:pPr marL="0" indent="0">
              <a:buNone/>
            </a:pPr>
            <a:endParaRPr lang="it-IT" dirty="0"/>
          </a:p>
        </p:txBody>
      </p:sp>
      <p:pic>
        <p:nvPicPr>
          <p:cNvPr id="4" name="Audio 3">
            <a:hlinkClick r:id="" action="ppaction://media"/>
            <a:extLst>
              <a:ext uri="{FF2B5EF4-FFF2-40B4-BE49-F238E27FC236}">
                <a16:creationId xmlns:a16="http://schemas.microsoft.com/office/drawing/2014/main" id="{1BF2C180-FF6A-353F-DCD5-8DB7855837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97053768"/>
      </p:ext>
    </p:extLst>
  </p:cSld>
  <p:clrMapOvr>
    <a:masterClrMapping/>
  </p:clrMapOvr>
  <mc:AlternateContent xmlns:mc="http://schemas.openxmlformats.org/markup-compatibility/2006" xmlns:p14="http://schemas.microsoft.com/office/powerpoint/2010/main">
    <mc:Choice Requires="p14">
      <p:transition spd="med" p14:dur="700" advTm="3300">
        <p:fade/>
      </p:transition>
    </mc:Choice>
    <mc:Fallback xmlns="">
      <p:transition spd="med" advTm="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77568" y="1256617"/>
            <a:ext cx="10925432" cy="5490176"/>
          </a:xfrm>
        </p:spPr>
        <p:txBody>
          <a:bodyPr>
            <a:normAutofit/>
          </a:bodyPr>
          <a:lstStyle/>
          <a:p>
            <a:pPr marL="0" indent="0">
              <a:buNone/>
            </a:pPr>
            <a:r>
              <a:rPr lang="it-IT" sz="2000" u="sng" dirty="0"/>
              <a:t>Trasformare gli allevamenti intensivi</a:t>
            </a:r>
          </a:p>
          <a:p>
            <a:pPr marL="0" indent="0" algn="just">
              <a:buNone/>
            </a:pPr>
            <a:r>
              <a:rPr lang="it-IT" sz="2000" dirty="0"/>
              <a:t>La prima cosa che si può fare per ridurre l’entità del riscaldamento globale a costo zero, con effetti molto incisivi quasi immediati e con risvolti positivi sulla salute umana e sull’ambiente è quella di cui si parla poco o niente: trasformare gli allevamenti intensivi in estensivi e ridurre drasticamente il consumo di carne rossa, attenendosi alla “vera” Dieta Mediterranea, quella dei nostri nonni per intendersi. </a:t>
            </a:r>
          </a:p>
          <a:p>
            <a:pPr marL="0" indent="0" algn="just">
              <a:buNone/>
            </a:pPr>
            <a:r>
              <a:rPr lang="it-IT" sz="2000" dirty="0"/>
              <a:t>Gli allevamenti intensivi contribuiscono infatti all’effetto serra addirittura per il 14,5%, cioè più dei trasporti via terra, mare e aria messi insieme! </a:t>
            </a:r>
          </a:p>
          <a:p>
            <a:pPr marL="0" indent="0" algn="just">
              <a:buNone/>
            </a:pPr>
            <a:r>
              <a:rPr lang="it-IT" sz="2000" dirty="0"/>
              <a:t>Com’è possibile? Una percentuale dei cosiddetti “gas serra”, come la CO2 (anidride carbonica) è dovuta alla respirazione degli animali; </a:t>
            </a:r>
            <a:r>
              <a:rPr lang="it-IT" sz="2000" u="sng" dirty="0"/>
              <a:t>il metano, invece, che contribuisce all’effetto serra oltre 20 volte più della CO2</a:t>
            </a:r>
            <a:r>
              <a:rPr lang="it-IT" sz="2000" dirty="0"/>
              <a:t>, è prodotto dai processi digestivi del rumine di bovini, ovini e caprini e dall’evaporazione dei gas contenuti nel letame che, anziché essere usato al posto dei fertilizzanti chimici, è lasciato inutilizzato ad evaporare nell’atmosfera. </a:t>
            </a:r>
          </a:p>
          <a:p>
            <a:pPr marL="0" indent="0" algn="just">
              <a:buNone/>
            </a:pPr>
            <a:r>
              <a:rPr lang="it-IT" sz="2000" dirty="0"/>
              <a:t>Sulla Terra vengono allevati, per fornire la carne che consumiamo ogni giorno, un numero enorme di animali stimato in circa 24 miliardi. </a:t>
            </a:r>
          </a:p>
          <a:p>
            <a:pPr marL="0" indent="0" algn="just">
              <a:buNone/>
            </a:pPr>
            <a:r>
              <a:rPr lang="it-IT" sz="2000" dirty="0"/>
              <a:t>Gli allevamenti sono inoltre responsabili della elevata presenza di CO2 nell’atmosfera, anche per la distruzione di migliaia di ettari di foreste per fare posto ai pascoli.</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905197415"/>
      </p:ext>
    </p:extLst>
  </p:cSld>
  <p:clrMapOvr>
    <a:masterClrMapping/>
  </p:clrMapOvr>
  <mc:AlternateContent xmlns:mc="http://schemas.openxmlformats.org/markup-compatibility/2006" xmlns:p14="http://schemas.microsoft.com/office/powerpoint/2010/main">
    <mc:Choice Requires="p14">
      <p:transition spd="med" p14:dur="700" advTm="29495">
        <p:fade/>
      </p:transition>
    </mc:Choice>
    <mc:Fallback xmlns="">
      <p:transition spd="med" advTm="29495">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18986" y="1235676"/>
            <a:ext cx="11257006" cy="5424616"/>
          </a:xfrm>
        </p:spPr>
        <p:txBody>
          <a:bodyPr>
            <a:noAutofit/>
          </a:bodyPr>
          <a:lstStyle/>
          <a:p>
            <a:pPr marL="0" indent="0">
              <a:buNone/>
            </a:pPr>
            <a:r>
              <a:rPr lang="it-IT" sz="2200" u="sng" dirty="0">
                <a:ea typeface="Lucida Sans Unicode" panose="020B0602030504020204" pitchFamily="34" charset="0"/>
              </a:rPr>
              <a:t>Piantare mille miliardi di alberi</a:t>
            </a:r>
          </a:p>
          <a:p>
            <a:pPr marL="0" indent="0" algn="just">
              <a:buNone/>
            </a:pPr>
            <a:r>
              <a:rPr lang="it-IT" sz="2200" dirty="0">
                <a:ea typeface="Lucida Sans Unicode" panose="020B0602030504020204" pitchFamily="34" charset="0"/>
              </a:rPr>
              <a:t>Altra cosa che si deve fare da subito, che porterebbe anche ad un incremento dei posti di lavoro, è quella di piantare alberi a miliardi in tutto il mondo, sia riforestando che piantando in tutte le aree abbandonate, sia urbane che in piena campagna, piante del tipo a foglia larga o a crescita rapida come i pioppi, che assorbono molta CO2 in un tempo relativamente breve. </a:t>
            </a:r>
          </a:p>
          <a:p>
            <a:pPr marL="0" indent="0" algn="just">
              <a:buNone/>
            </a:pPr>
            <a:r>
              <a:rPr lang="it-IT" sz="2200" dirty="0">
                <a:ea typeface="Lucida Sans Unicode" panose="020B0602030504020204" pitchFamily="34" charset="0"/>
              </a:rPr>
              <a:t>Piantare alberi per ottenere crediti, come stanno facendo le multinazionali del gas e del petrolio per poter continuare a inquinare invece non va bene. Come non va bene in generale tutto il sistema dei crediti di carbonio che andrebbe immediatamente abolito perché serve solo a fare “greenwashing”, cioè a risolvere il problema solo in apparenza, mentre invece è indispensabile agire con la massima incisività. </a:t>
            </a:r>
          </a:p>
          <a:p>
            <a:pPr marL="0" indent="0" algn="just">
              <a:buNone/>
            </a:pPr>
            <a:r>
              <a:rPr lang="it-IT" sz="2200" dirty="0"/>
              <a:t>In ogni città ed in ogni comune ci sono terreni incolti o zone lasciate a verde dove cresce l'erba che spesso non viene tagliata per mancanza di fondi. Piantare alberi e cespugli in tutte queste aree non solo assorbirebbe molti inquinanti, mitigherebbe il clima, darebbe più ossigeno, renderebbe le zone più decorose e piacevoli ma soprattutto contribuirebbe in modo significativo alla riduzione del Riscaldamento Globale. </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742329744"/>
      </p:ext>
    </p:extLst>
  </p:cSld>
  <p:clrMapOvr>
    <a:masterClrMapping/>
  </p:clrMapOvr>
  <mc:AlternateContent xmlns:mc="http://schemas.openxmlformats.org/markup-compatibility/2006" xmlns:p14="http://schemas.microsoft.com/office/powerpoint/2010/main">
    <mc:Choice Requires="p14">
      <p:transition spd="med" p14:dur="700" advTm="20024">
        <p:fade/>
      </p:transition>
    </mc:Choice>
    <mc:Fallback xmlns="">
      <p:transition spd="med" advTm="20024">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24699" y="1496193"/>
            <a:ext cx="10764108" cy="4991100"/>
          </a:xfrm>
        </p:spPr>
        <p:txBody>
          <a:bodyPr>
            <a:normAutofit/>
          </a:bodyPr>
          <a:lstStyle/>
          <a:p>
            <a:pPr marL="0" indent="0">
              <a:buNone/>
            </a:pPr>
            <a:endParaRPr lang="it-IT" sz="800" u="sng" dirty="0"/>
          </a:p>
          <a:p>
            <a:pPr marL="0" indent="0">
              <a:buNone/>
            </a:pPr>
            <a:r>
              <a:rPr lang="it-IT" sz="2400" u="sng" dirty="0"/>
              <a:t>Introduzione del reato ambientale</a:t>
            </a:r>
          </a:p>
          <a:p>
            <a:pPr marL="0" indent="0" algn="just">
              <a:buNone/>
            </a:pPr>
            <a:r>
              <a:rPr lang="it-IT" sz="2400" dirty="0"/>
              <a:t>Ma piantare tantissimi alberi non basta perché occorrono molti anni prima che le nuove piante assorbano quantitativi consistenti di CO2, mentre quando un albero viene tagliato o bruciato smette immediatamente di assorbirla. </a:t>
            </a:r>
          </a:p>
          <a:p>
            <a:pPr marL="0" indent="0" algn="just">
              <a:buNone/>
            </a:pPr>
            <a:r>
              <a:rPr lang="it-IT" sz="2400" dirty="0"/>
              <a:t>Bisogna, quindi, anche proteggere i boschi e le foreste esistenti, e investire massicciamente in tutti i mezzi di prevenzione e controllo degli incendi. </a:t>
            </a:r>
          </a:p>
          <a:p>
            <a:pPr marL="0" indent="0" algn="just">
              <a:buNone/>
            </a:pPr>
            <a:r>
              <a:rPr lang="it-IT" sz="2400" dirty="0"/>
              <a:t>Va quindi introdotto in tutto il mondo il reato ambientale con pene severissime, in particolare per gli incendi dolosi che, oltre ad immettere direttamente grandi quantità di anidride carbonica, distruggono gli alberi, azzerando così la loro capacità di assorbimento.  Inoltre, emanare una legge mondiale che vieti per molti anni di costruire o sfruttare per altri scopi le aree colpite da incendio.</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1847109295"/>
      </p:ext>
    </p:extLst>
  </p:cSld>
  <p:clrMapOvr>
    <a:masterClrMapping/>
  </p:clrMapOvr>
  <mc:AlternateContent xmlns:mc="http://schemas.openxmlformats.org/markup-compatibility/2006" xmlns:p14="http://schemas.microsoft.com/office/powerpoint/2010/main">
    <mc:Choice Requires="p14">
      <p:transition spd="med" p14:dur="700" advTm="20024">
        <p:fade/>
      </p:transition>
    </mc:Choice>
    <mc:Fallback xmlns="">
      <p:transition spd="med" advTm="20024">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91979" y="1257301"/>
            <a:ext cx="11121080" cy="5270500"/>
          </a:xfrm>
        </p:spPr>
        <p:txBody>
          <a:bodyPr>
            <a:normAutofit/>
          </a:bodyPr>
          <a:lstStyle/>
          <a:p>
            <a:pPr marL="0" indent="0">
              <a:buNone/>
            </a:pPr>
            <a:r>
              <a:rPr lang="it-IT" sz="2000" u="sng" dirty="0">
                <a:ea typeface="Lucida Sans Unicode" panose="020B0602030504020204" pitchFamily="34" charset="0"/>
              </a:rPr>
              <a:t>Incentivare i sistemi di trasporto non inquinanti</a:t>
            </a:r>
          </a:p>
          <a:p>
            <a:pPr marL="0" indent="0" algn="just">
              <a:buNone/>
            </a:pPr>
            <a:r>
              <a:rPr lang="it-IT" sz="2000" dirty="0"/>
              <a:t>Le nostre gambe sono il mezzo più sostenibile del mondo e muoversi ha degli effetti molto positivi sulla nostra salute. Quindi, incentivazione all’uso della bici ed a camminare che potrebbe essere fatta con apposite app (fra l'altro già esistenti) che ci accreditano un tanto al chilometro percorso. Nelle grandi città una buona soluzione sarebbe quella del bike sharing. Per favorire gli spostamenti in bici e a piedi bisogna però investire di più nelle piste ciclabili/pedonabili. </a:t>
            </a:r>
          </a:p>
          <a:p>
            <a:pPr marL="0" indent="0" algn="just">
              <a:buNone/>
            </a:pPr>
            <a:r>
              <a:rPr lang="it-IT" sz="2000" dirty="0"/>
              <a:t>Vanno incentivati al massimo i veicoli elettrici ma solo se possono ricaricare da fonte rinnovabile al 100% perché sappiamo bene che la corrente elettrica disponibile in rete proviene solo a circa il 30% da fonti rinnovabili. Una buona idea sarebbe quella di realizzare tettoie fotovoltaiche nei parcheggi delle aziende e dei centri commerciali dove ricaricare l’auto durante la sosta e tenerla anche all’ombra in estate.</a:t>
            </a:r>
          </a:p>
          <a:p>
            <a:pPr marL="0" indent="0" algn="just">
              <a:buNone/>
            </a:pPr>
            <a:r>
              <a:rPr lang="it-IT" sz="2000" dirty="0"/>
              <a:t>Altre buone pratiche da diffondere e incentivare sono il Car pooling ed il car sharing.</a:t>
            </a:r>
          </a:p>
          <a:p>
            <a:pPr marL="0" indent="0" algn="just">
              <a:buNone/>
            </a:pPr>
            <a:r>
              <a:rPr lang="it-IT" sz="2000" dirty="0"/>
              <a:t>Il treno è la miglior soluzione anche per il trasporto delle merci ma è necessario investire nelle infrastrutture per il trasporto intermodale (camion + treno).</a:t>
            </a:r>
          </a:p>
          <a:p>
            <a:pPr marL="0" indent="0" algn="just">
              <a:buNone/>
            </a:pPr>
            <a:r>
              <a:rPr lang="it-IT" sz="2000" dirty="0"/>
              <a:t>L’Italia è lunga e stretta, circondata dal mare. Una consistente parte del trasporto merci sulla direttiva Nord/Sud dovrebbe essere effettuata per via marittima con notevoli risparmi sulla emissione di CO2.</a:t>
            </a: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1498073040"/>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1813355"/>
            <a:ext cx="10801865" cy="3537121"/>
          </a:xfrm>
        </p:spPr>
        <p:txBody>
          <a:bodyPr>
            <a:normAutofit/>
          </a:bodyPr>
          <a:lstStyle/>
          <a:p>
            <a:pPr marL="0" indent="0">
              <a:buNone/>
            </a:pPr>
            <a:r>
              <a:rPr lang="it-IT" sz="2400" u="sng" dirty="0">
                <a:ea typeface="Lucida Sans Unicode" panose="020B0602030504020204" pitchFamily="34" charset="0"/>
              </a:rPr>
              <a:t>Rendere gratuiti e sviluppare i trasporti pubblici in tutto il mondo</a:t>
            </a:r>
          </a:p>
          <a:p>
            <a:pPr marL="0" indent="0" algn="just">
              <a:buNone/>
            </a:pPr>
            <a:r>
              <a:rPr lang="it-IT" sz="2400" dirty="0"/>
              <a:t>Rendere i trasporti pubblici gratuiti in tutto il mondo sarebbe una risoluzione drastica ma molto efficace. Per risparmiare, tutti i cittadini sarebbero invogliati a lasciare a casa il mezzo privato e utilizzare gratuitamente quello pubblico.</a:t>
            </a:r>
          </a:p>
          <a:p>
            <a:pPr marL="0" indent="0" algn="just">
              <a:buNone/>
            </a:pPr>
            <a:r>
              <a:rPr lang="it-IT" sz="2400" dirty="0"/>
              <a:t>I costi che sarebbero costretti ad accollarsi le nazioni e le comunità locali, verrebbero coperti dai fondi derivanti dai proventi della tassazione climatica (carbon tax) e dalla tassazione fortemente progressiva sulle grandi ricchezze.</a:t>
            </a: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942726900"/>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1640365"/>
            <a:ext cx="10801865" cy="3883106"/>
          </a:xfrm>
        </p:spPr>
        <p:txBody>
          <a:bodyPr>
            <a:normAutofit lnSpcReduction="10000"/>
          </a:bodyPr>
          <a:lstStyle/>
          <a:p>
            <a:pPr marL="0" indent="0">
              <a:buNone/>
            </a:pPr>
            <a:r>
              <a:rPr lang="it-IT" sz="2400" u="sng" dirty="0">
                <a:ea typeface="Lucida Sans Unicode" panose="020B0602030504020204" pitchFamily="34" charset="0"/>
              </a:rPr>
              <a:t>Redistribuzione della ricchezza</a:t>
            </a:r>
          </a:p>
          <a:p>
            <a:pPr marL="0" indent="0" algn="just">
              <a:buNone/>
            </a:pPr>
            <a:r>
              <a:rPr lang="it-IT" sz="2400" dirty="0"/>
              <a:t>Occorre anche invertire la tendenza che dura da molti anni, per la quale i ricchi diventano sempre più ricchi ed i poveri sempre più poveri, con una tassazione molto progressiva per cominciare a riequilibrare ed accorciare le distanze. </a:t>
            </a:r>
          </a:p>
          <a:p>
            <a:pPr marL="0" indent="0" algn="just">
              <a:buNone/>
            </a:pPr>
            <a:r>
              <a:rPr lang="it-IT" sz="2400" dirty="0"/>
              <a:t>Sarebbe anche ora che in tutto il mondo venissero aboliti i paradisi fiscali, ridotta drasticamente l’evasione fiscale con il monitoraggio dei conti correnti oltre ai beni posseduti da ogni cittadino, limiti sempre più stretti al contante, forte tassazione su speculazioni e extra profitti in modo che tutti contribuiscano al massimo a finanziare la transizione ecologica.</a:t>
            </a:r>
          </a:p>
          <a:p>
            <a:pPr marL="0" indent="0" algn="just">
              <a:buNone/>
            </a:pPr>
            <a:r>
              <a:rPr lang="it-IT" sz="2400" dirty="0"/>
              <a:t>Il ricavato dovrebbe essere impiegato anche per aiutare le nazioni più povere e sostenerle nell’impegno a non aumentare le loro emissioni.</a:t>
            </a: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285747177"/>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358347" y="1328572"/>
            <a:ext cx="11615352" cy="5412259"/>
          </a:xfrm>
        </p:spPr>
        <p:txBody>
          <a:bodyPr>
            <a:normAutofit/>
          </a:bodyPr>
          <a:lstStyle/>
          <a:p>
            <a:pPr marL="0" indent="0">
              <a:buNone/>
            </a:pPr>
            <a:r>
              <a:rPr lang="it-IT" sz="2400" u="sng" dirty="0">
                <a:ea typeface="Lucida Sans Unicode" panose="020B0602030504020204" pitchFamily="34" charset="0"/>
              </a:rPr>
              <a:t>Acquistare prodotti locali</a:t>
            </a:r>
          </a:p>
          <a:p>
            <a:pPr marL="0" indent="0" algn="just">
              <a:buNone/>
            </a:pPr>
            <a:r>
              <a:rPr lang="it-IT" sz="2400" dirty="0"/>
              <a:t>Quando si affronta l’argomento dei cambiamenti climatici l’immancabile risposta è: “ma io cosa posso fare?”. </a:t>
            </a:r>
          </a:p>
          <a:p>
            <a:pPr marL="0" indent="0" algn="just">
              <a:buNone/>
            </a:pPr>
            <a:r>
              <a:rPr lang="it-IT" sz="2400" dirty="0"/>
              <a:t>Una delle cose che possiamo fare TUTTI è quella di decidere cosa consumare. Se, ad esempio, tutti smettessimo di acquistare frutta e verdura che viene dall’altra parte del mondo e ci accontentassimo di quella a chilometri zero e stagionale ci sarebbe un enorme risparmio di emissioni e inquinamento oltre ad essere un’ottima cosa per la salute, qualità e gusto dei prodotti.   </a:t>
            </a:r>
          </a:p>
          <a:p>
            <a:pPr marL="0" indent="0" algn="just">
              <a:buNone/>
            </a:pPr>
            <a:r>
              <a:rPr lang="it-IT" sz="2400" dirty="0"/>
              <a:t>Anche l’acqua minerale, che impatta pesantemente sull’inquinamento nel trasporto da luoghi di imbottigliamento molto lontani, andrebbe scelta tenendo conto della distanza della fonte o, meglio ancora, utilizzare quella dell’acquedotto depurata e migliorata alla quale possiamo attingere dai cosiddetti “fontanelli” che già molti comuni hanno messo a disposizione dei cittadini. Questo sistema andrebbe esteso ovunque finanziandolo con i contributi della carbon tax.</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846965231"/>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91978" y="1964725"/>
            <a:ext cx="11145795" cy="3385751"/>
          </a:xfrm>
        </p:spPr>
        <p:txBody>
          <a:bodyPr>
            <a:normAutofit/>
          </a:bodyPr>
          <a:lstStyle/>
          <a:p>
            <a:pPr marL="0" indent="0">
              <a:buNone/>
            </a:pPr>
            <a:r>
              <a:rPr lang="it-IT" sz="2400" u="sng" dirty="0">
                <a:ea typeface="Lucida Sans Unicode" panose="020B0602030504020204" pitchFamily="34" charset="0"/>
              </a:rPr>
              <a:t>Agricoltura sostenibile</a:t>
            </a:r>
          </a:p>
          <a:p>
            <a:pPr marL="0" indent="0" algn="just">
              <a:buNone/>
            </a:pPr>
            <a:r>
              <a:rPr lang="it-IT" sz="2400" dirty="0"/>
              <a:t>Arare in profondità (oltre 45 cm.) fa molto male in quanto distrugge la fertilità dei terreni, oltretutto con costi enormi. Le zolle prodotte dall’aratura profonda dovranno essere sminuzzate con vari passaggi e ciò comporta tanto gasolio e notevoli emissioni in atmosfera oltre a distruggere insetti, millepiedi e soprattutto lombrichi che incorporano nel terreno l'humus che si è formato o è stato apportato sulla superficie, aumentando così la fertilità del suolo. Con questo tipo di lavorazione la sostanza organica svanisce anno dopo anno. Si potrebbe ridurre del 30% l’impatto sul clima dell’agricoltura passando a tecnologie innovative e pratiche consapevoli.</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1628739138"/>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1371601"/>
            <a:ext cx="10515600" cy="4991100"/>
          </a:xfrm>
        </p:spPr>
        <p:txBody>
          <a:bodyPr>
            <a:normAutofit/>
          </a:bodyPr>
          <a:lstStyle/>
          <a:p>
            <a:pPr marL="0" indent="0">
              <a:buNone/>
            </a:pPr>
            <a:r>
              <a:rPr lang="it-IT" sz="2000" u="sng" dirty="0">
                <a:ea typeface="Lucida Sans Unicode" panose="020B0602030504020204" pitchFamily="34" charset="0"/>
              </a:rPr>
              <a:t>Aumentare l’efficienza energetica in tutti i campi</a:t>
            </a:r>
          </a:p>
          <a:p>
            <a:pPr marL="0" indent="0" algn="just">
              <a:buNone/>
            </a:pPr>
            <a:r>
              <a:rPr lang="it-IT" sz="2000" dirty="0"/>
              <a:t>Si può migliorare l’efficienza energetica di tantissime cose: da un miglior isolamento termico delle nostre abitazioni e degli edifici pubblici all’efficienza degli elettrodomestici e dei mezzi di trasporto, passando per i macchinari delle aziende, per gli impianti domestici e tanto altro ancora. Qualcosa in alcuni campi si sta facendo ma occorre investire molto di più. Gli investimenti in efficienza energetica si ripagano da soli col risparmio di energia che ne consegue, oltretutto creando nuovi posti di lavoro.</a:t>
            </a:r>
          </a:p>
          <a:p>
            <a:pPr marL="0" indent="0" algn="just">
              <a:buNone/>
            </a:pPr>
            <a:endParaRPr lang="it-IT" sz="800" dirty="0"/>
          </a:p>
          <a:p>
            <a:pPr marL="0" indent="0" algn="just">
              <a:buNone/>
            </a:pPr>
            <a:r>
              <a:rPr lang="it-IT" sz="2000" u="sng" dirty="0"/>
              <a:t>Applicare la Carbon Tax</a:t>
            </a:r>
          </a:p>
          <a:p>
            <a:pPr marL="0" indent="0" algn="just">
              <a:buNone/>
            </a:pPr>
            <a:r>
              <a:rPr lang="it-IT" sz="2000" dirty="0"/>
              <a:t>La Carbon Tax è una tassa su prodotti e servizi energetici che causano emissioni di anidride carbonica nell’atmosfera. In Italia è stata introdotta alla fine degli anni ’90 ma purtroppo mai attuata realmente. Lo scopo è quello di ridurre l'emissione di gas serra e indurre stati e consumatori finali a preferire soluzioni più ecologiche e quindi meno inquinanti. L’importo della tassa da pagare cresce all’aumentare dell’inquinamento prodotto. È la misura che inciderebbe più direttamente e tempestivamente nella riduzione delle emissioni di CO2.</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360258034"/>
      </p:ext>
    </p:extLst>
  </p:cSld>
  <p:clrMapOvr>
    <a:masterClrMapping/>
  </p:clrMapOvr>
  <mc:AlternateContent xmlns:mc="http://schemas.openxmlformats.org/markup-compatibility/2006" xmlns:p14="http://schemas.microsoft.com/office/powerpoint/2010/main">
    <mc:Choice Requires="p14">
      <p:transition spd="med" p14:dur="700" advTm="22300">
        <p:fade/>
      </p:transition>
    </mc:Choice>
    <mc:Fallback xmlns="">
      <p:transition spd="med" advTm="223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1058562" y="1576298"/>
            <a:ext cx="10295238" cy="4991100"/>
          </a:xfrm>
        </p:spPr>
        <p:txBody>
          <a:bodyPr>
            <a:normAutofit/>
          </a:bodyPr>
          <a:lstStyle/>
          <a:p>
            <a:pPr marL="0" indent="0">
              <a:buNone/>
            </a:pPr>
            <a:r>
              <a:rPr lang="it-IT" sz="2400" u="sng" dirty="0">
                <a:ea typeface="Lucida Sans Unicode" panose="020B0602030504020204" pitchFamily="34" charset="0"/>
              </a:rPr>
              <a:t>Dare incentivi alle rinnovabili e toglierli alle fossili</a:t>
            </a:r>
          </a:p>
          <a:p>
            <a:pPr marL="0" indent="0" algn="just">
              <a:buNone/>
            </a:pPr>
            <a:r>
              <a:rPr lang="it-IT" sz="2400" dirty="0"/>
              <a:t>Occorre togliere qualsiasi incentivo alle fonti fossili  e agli inceneritori,</a:t>
            </a:r>
          </a:p>
          <a:p>
            <a:pPr marL="0" indent="0" algn="just">
              <a:buNone/>
            </a:pPr>
            <a:r>
              <a:rPr lang="it-IT" sz="2400" dirty="0"/>
              <a:t>Incentivare invece sempre di più tutte le fonti rinnovabili di energia:</a:t>
            </a:r>
          </a:p>
          <a:p>
            <a:pPr algn="just"/>
            <a:r>
              <a:rPr lang="it-IT" sz="2400" dirty="0"/>
              <a:t>Fotovoltaico</a:t>
            </a:r>
          </a:p>
          <a:p>
            <a:pPr algn="just"/>
            <a:r>
              <a:rPr lang="it-IT" sz="2400" dirty="0"/>
              <a:t>Solare termodinamico a concentrazione</a:t>
            </a:r>
          </a:p>
          <a:p>
            <a:pPr algn="just"/>
            <a:r>
              <a:rPr lang="it-IT" sz="2400" dirty="0"/>
              <a:t>Eolico</a:t>
            </a:r>
          </a:p>
          <a:p>
            <a:pPr algn="just"/>
            <a:r>
              <a:rPr lang="it-IT" sz="2400" dirty="0"/>
              <a:t>Biogas</a:t>
            </a:r>
          </a:p>
          <a:p>
            <a:pPr marL="0" indent="0" algn="just">
              <a:buNone/>
            </a:pPr>
            <a:r>
              <a:rPr lang="it-IT" sz="2400" dirty="0"/>
              <a:t>che andiamo ad esaminare singolarmente di seguito.</a:t>
            </a:r>
          </a:p>
          <a:p>
            <a:pPr marL="0" indent="0" algn="just">
              <a:buNone/>
            </a:pPr>
            <a:r>
              <a:rPr lang="it-IT" sz="2400" dirty="0"/>
              <a:t>Sarebbe di aiuto anche semplificare le valutazioni di carattere ambientale previste dalle normative nazionali. </a:t>
            </a: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875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836551969"/>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Il tempo sta per scadere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419224"/>
            <a:ext cx="10515600" cy="5073651"/>
          </a:xfrm>
        </p:spPr>
        <p:txBody>
          <a:bodyPr>
            <a:normAutofit lnSpcReduction="10000"/>
          </a:bodyPr>
          <a:lstStyle/>
          <a:p>
            <a:pPr marL="0" indent="0" algn="just">
              <a:buNone/>
            </a:pPr>
            <a:r>
              <a:rPr lang="it-IT" dirty="0"/>
              <a:t>Potremo smuovere i politici solo se ci sarà una presa di coscienza delle masse e se i giovani continueranno a protestare, come già hanno iniziato a fare, ancora più animatamente e diffusamente passando, se necessario, a scioperi ad oltranza.</a:t>
            </a:r>
          </a:p>
          <a:p>
            <a:pPr marL="0" indent="0" algn="just">
              <a:buNone/>
            </a:pPr>
            <a:r>
              <a:rPr lang="it-IT" dirty="0"/>
              <a:t>Il futuro dei giovani è severamente minacciato. I politici con la loro indifferenza glielo stanno rubando, mentre noi cittadini, presi dai problemi quotidiani non vediamo o non vogliamo vedere il baratro dove stiamo per precipitare. Se vogliamo veramente bene ai nostri figli e nipoti dobbiamo darci una mossa e fare tutto il possibile per non lasciargli in eredità un mondo invivibile.</a:t>
            </a:r>
          </a:p>
          <a:p>
            <a:pPr marL="0" indent="0">
              <a:buNone/>
            </a:pPr>
            <a:r>
              <a:rPr lang="it-IT" dirty="0"/>
              <a:t> </a:t>
            </a:r>
          </a:p>
          <a:p>
            <a:pPr marL="0" indent="0">
              <a:buNone/>
            </a:pPr>
            <a:r>
              <a:rPr lang="it-IT" sz="2200" i="1" dirty="0">
                <a:solidFill>
                  <a:srgbClr val="800000"/>
                </a:solidFill>
              </a:rPr>
              <a:t>“Il futuro ci giudicherà soprattutto per quel che potevamo fare e non abbiamo fatto”  (Ermanno Olmi)</a:t>
            </a:r>
            <a:endParaRPr lang="it-IT" sz="2200" dirty="0">
              <a:solidFill>
                <a:srgbClr val="800000"/>
              </a:solidFill>
            </a:endParaRPr>
          </a:p>
          <a:p>
            <a:endParaRPr lang="it-IT" dirty="0"/>
          </a:p>
        </p:txBody>
      </p:sp>
      <p:pic>
        <p:nvPicPr>
          <p:cNvPr id="4" name="Audio 3">
            <a:hlinkClick r:id="" action="ppaction://media"/>
            <a:extLst>
              <a:ext uri="{FF2B5EF4-FFF2-40B4-BE49-F238E27FC236}">
                <a16:creationId xmlns:a16="http://schemas.microsoft.com/office/drawing/2014/main" id="{EB103B23-C0F9-93D1-D9D3-3BB1A9417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10593180"/>
      </p:ext>
    </p:extLst>
  </p:cSld>
  <p:clrMapOvr>
    <a:masterClrMapping/>
  </p:clrMapOvr>
  <mc:AlternateContent xmlns:mc="http://schemas.openxmlformats.org/markup-compatibility/2006" xmlns:p14="http://schemas.microsoft.com/office/powerpoint/2010/main">
    <mc:Choice Requires="p14">
      <p:transition spd="med" p14:dur="700" advTm="8293">
        <p:fade/>
      </p:transition>
    </mc:Choice>
    <mc:Fallback xmlns="">
      <p:transition spd="med" advTm="82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938462"/>
            <a:ext cx="10515600" cy="4991100"/>
          </a:xfrm>
        </p:spPr>
        <p:txBody>
          <a:bodyPr>
            <a:normAutofit/>
          </a:bodyPr>
          <a:lstStyle/>
          <a:p>
            <a:pPr marL="0" indent="0">
              <a:buNone/>
            </a:pPr>
            <a:endParaRPr lang="it-IT" sz="800" dirty="0"/>
          </a:p>
          <a:p>
            <a:pPr marL="0" indent="0">
              <a:buNone/>
            </a:pPr>
            <a:r>
              <a:rPr lang="it-IT" sz="2200" u="sng" dirty="0">
                <a:ea typeface="Lucida Sans Unicode" panose="020B0602030504020204" pitchFamily="34" charset="0"/>
              </a:rPr>
              <a:t>Fotovoltaico</a:t>
            </a:r>
          </a:p>
          <a:p>
            <a:pPr marL="0" indent="0" algn="just">
              <a:buNone/>
            </a:pPr>
            <a:r>
              <a:rPr lang="it-IT" sz="2200" dirty="0"/>
              <a:t>Oltre ad investire fortemente nella ricerca di materiali sempre migliori e performanti e finanziare la diffusione sempre più capillare del fotovoltaico e facendo anche nascere cooperative per la produzione locale di energia fino a 20 kWp, un’ottima idea come già detto, è quella di sovvenzionare delle tettoie fotovoltaiche modulari in tutti i luoghi di lavoro, predisposte in base al numero di dipendenti che utilizzano un’auto elettrica. </a:t>
            </a:r>
          </a:p>
          <a:p>
            <a:pPr marL="0" indent="0" algn="just">
              <a:buNone/>
            </a:pPr>
            <a:r>
              <a:rPr lang="it-IT" sz="2200" dirty="0"/>
              <a:t>Il dipendente, che spesso abita lontano dal luogo di lavoro, durante il giorno parcheggia la macchina (fra l’altro, all’ombra in estate) sotto una tettoia fotovoltaica con presa per la ricarica. Quando riparte l’auto ha già fatto il pieno di energia e quindi può viaggiare praticamente gratis e senza emissioni! </a:t>
            </a:r>
          </a:p>
          <a:p>
            <a:pPr marL="0" indent="0" algn="just">
              <a:buNone/>
            </a:pPr>
            <a:r>
              <a:rPr lang="it-IT" sz="2200" dirty="0"/>
              <a:t>Anche tutti i parcheggi pubblici e quelli dei centri commerciali andrebbero dotati di tettoie fotovoltaiche che, in aggiunta, riparano anche dal sole.</a:t>
            </a:r>
          </a:p>
          <a:p>
            <a:pPr marL="0" indent="0" algn="just">
              <a:buNone/>
            </a:pPr>
            <a:endParaRPr lang="it-IT" sz="2200" dirty="0"/>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pic>
        <p:nvPicPr>
          <p:cNvPr id="5" name="Immagine 4">
            <a:extLst>
              <a:ext uri="{FF2B5EF4-FFF2-40B4-BE49-F238E27FC236}">
                <a16:creationId xmlns:a16="http://schemas.microsoft.com/office/drawing/2014/main" id="{A1BBAE5C-B554-8319-9AFF-A5DFEF959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136" y="5445574"/>
            <a:ext cx="2669727" cy="947928"/>
          </a:xfrm>
          <a:prstGeom prst="rect">
            <a:avLst/>
          </a:prstGeom>
        </p:spPr>
      </p:pic>
    </p:spTree>
    <p:extLst>
      <p:ext uri="{BB962C8B-B14F-4D97-AF65-F5344CB8AC3E}">
        <p14:creationId xmlns:p14="http://schemas.microsoft.com/office/powerpoint/2010/main" val="807583661"/>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367613" y="889690"/>
            <a:ext cx="8245046" cy="5820029"/>
          </a:xfrm>
        </p:spPr>
        <p:txBody>
          <a:bodyPr>
            <a:normAutofit lnSpcReduction="10000"/>
          </a:bodyPr>
          <a:lstStyle/>
          <a:p>
            <a:pPr marL="0" indent="0">
              <a:buNone/>
            </a:pPr>
            <a:endParaRPr lang="it-IT" sz="800" dirty="0"/>
          </a:p>
          <a:p>
            <a:pPr marL="0" indent="0">
              <a:buNone/>
            </a:pPr>
            <a:r>
              <a:rPr lang="it-IT" sz="2200" u="sng" dirty="0">
                <a:ea typeface="Lucida Sans Unicode" panose="020B0602030504020204" pitchFamily="34" charset="0"/>
              </a:rPr>
              <a:t>Solare termodinamico a concentrazione</a:t>
            </a:r>
          </a:p>
          <a:p>
            <a:pPr marL="0" indent="0" algn="just">
              <a:buNone/>
            </a:pPr>
            <a:r>
              <a:rPr lang="it-IT" sz="2200" dirty="0"/>
              <a:t>Il solare termodinamico a concentrazione è una soluzione semplice e antica per produrre calore.</a:t>
            </a:r>
          </a:p>
          <a:p>
            <a:pPr marL="0" indent="0" algn="just">
              <a:buNone/>
            </a:pPr>
            <a:r>
              <a:rPr lang="it-IT" sz="2200" dirty="0"/>
              <a:t>Uno specchio a parabola concentra i raggi del Sole in un unico punto detto “fuoco” generando una temperatura di circa 550 °C. Nello stesso punto passa un tubo in cui scorre un fluido in grado di immagazzinare calore che, grazie a uno scambiatore, viene poi utilizzato per generare vapore per far girare una turbina e produrre energia elettrica.</a:t>
            </a:r>
          </a:p>
          <a:p>
            <a:pPr marL="0" indent="0" algn="just">
              <a:buNone/>
            </a:pPr>
            <a:r>
              <a:rPr lang="it-IT" sz="2200" dirty="0"/>
              <a:t>La tecnologia a sali fusi è stata ideata dal premio Nobel Carlo Rubbia e sviluppata dall'Enea. Un aspetto fondamentale è la possibilità di accumulare energia in forma di calore ad alta temperatura. In questo modo è possibile superare lo svantaggio del solare legato al ciclo giorno/notte e alle condizioni atmosferiche. Nonostante la tecnologia a sali fusi sia stata inventata e sviluppata in Italia, nel nostro paese a causa della burocrazia, di proteste locali e mancati incentivi, è stata purtroppo accantonata. Sta prendendo invece campo in altri paesi più lungimiranti ed intraprendenti, in particolare in Cina. Vanno superati gli scogli burocratici e va diffusa in tutto il mondo.</a:t>
            </a:r>
          </a:p>
          <a:p>
            <a:pPr marL="0" indent="0" algn="just">
              <a:buNone/>
            </a:pPr>
            <a:endParaRPr lang="it-IT" sz="2000" dirty="0"/>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pic>
        <p:nvPicPr>
          <p:cNvPr id="5" name="Immagine 4">
            <a:extLst>
              <a:ext uri="{FF2B5EF4-FFF2-40B4-BE49-F238E27FC236}">
                <a16:creationId xmlns:a16="http://schemas.microsoft.com/office/drawing/2014/main" id="{CB174621-F0D4-DD03-9ED2-E108517B7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8055" y="2924329"/>
            <a:ext cx="2972829" cy="1672216"/>
          </a:xfrm>
          <a:prstGeom prst="rect">
            <a:avLst/>
          </a:prstGeom>
        </p:spPr>
      </p:pic>
    </p:spTree>
    <p:extLst>
      <p:ext uri="{BB962C8B-B14F-4D97-AF65-F5344CB8AC3E}">
        <p14:creationId xmlns:p14="http://schemas.microsoft.com/office/powerpoint/2010/main" val="1803908114"/>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751703" y="840256"/>
            <a:ext cx="8590005" cy="5647037"/>
          </a:xfrm>
        </p:spPr>
        <p:txBody>
          <a:bodyPr>
            <a:normAutofit lnSpcReduction="10000"/>
          </a:bodyPr>
          <a:lstStyle/>
          <a:p>
            <a:pPr marL="0" indent="0">
              <a:buNone/>
            </a:pPr>
            <a:endParaRPr lang="it-IT" sz="800" dirty="0"/>
          </a:p>
          <a:p>
            <a:pPr marL="0" indent="0">
              <a:buNone/>
            </a:pPr>
            <a:r>
              <a:rPr lang="it-IT" sz="2000" u="sng" dirty="0">
                <a:ea typeface="Lucida Sans Unicode" panose="020B0602030504020204" pitchFamily="34" charset="0"/>
              </a:rPr>
              <a:t>Eolico</a:t>
            </a:r>
          </a:p>
          <a:p>
            <a:pPr marL="0" indent="0" algn="just">
              <a:buNone/>
            </a:pPr>
            <a:r>
              <a:rPr lang="it-IT" sz="2000" dirty="0"/>
              <a:t>Oltre ad aumentare il parco esistente, viste le difficoltà burocratiche, che vanno comunque eliminate, e le resistenze ambientaliste, che vanno accolte quando possibile ma superate, per aumentare in tempi brevi la quantità di energia prodotta dagli impianti eolici attuali occorre intervenire con urgenza con i cosiddetti “Repowering e Revamping”.  Il Repowering è il processo di sostituzione completa del generatore eolico con altro nuovo più potente e performante al fine di aumentare la resa dell'impianto. A causa del degrado intrinseco di moduli e turbine, l'attuale capacità di generazione installata si riduce nel tempo, a meno che non venga sostituita con nuovi componenti. Di conseguenza, l'adozione di strumenti normativi volti ad incentivare gli interventi di Repowering si rende necessaria per incrementare gli attuali livelli di capacità di generazione a basse emissioni di carbonio. </a:t>
            </a:r>
          </a:p>
          <a:p>
            <a:pPr marL="0" indent="0" algn="just">
              <a:buNone/>
            </a:pPr>
            <a:r>
              <a:rPr lang="it-IT" sz="2000" dirty="0"/>
              <a:t>Con l'intervento di Revamping invece avviene la sola sostituzione dei componenti obsolescenti o usurati, sempre con la finalità di migliorare le performance dell'intero impianto. </a:t>
            </a:r>
          </a:p>
          <a:p>
            <a:pPr marL="0" indent="0" algn="just">
              <a:buNone/>
            </a:pPr>
            <a:r>
              <a:rPr lang="it-IT" sz="2000" dirty="0"/>
              <a:t>Le principali migliorie che possono essere attuate con il Revamping sono riconducibili al Reblading cioè la sola sostituzione delle pale delle turbine con altre più efficienti e alla sostituzione o aggiornamento del software di controllo per adattarlo alle specificità della nuova pala adottata.</a:t>
            </a:r>
          </a:p>
          <a:p>
            <a:pPr marL="0" indent="0" algn="just">
              <a:buNone/>
            </a:pPr>
            <a:endParaRPr lang="it-IT" sz="2000" dirty="0"/>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pic>
        <p:nvPicPr>
          <p:cNvPr id="5" name="Immagine 4">
            <a:extLst>
              <a:ext uri="{FF2B5EF4-FFF2-40B4-BE49-F238E27FC236}">
                <a16:creationId xmlns:a16="http://schemas.microsoft.com/office/drawing/2014/main" id="{EB58E98F-BF49-881B-0D82-0CF797E57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8487" y="2459209"/>
            <a:ext cx="2252019" cy="3002691"/>
          </a:xfrm>
          <a:prstGeom prst="rect">
            <a:avLst/>
          </a:prstGeom>
        </p:spPr>
      </p:pic>
    </p:spTree>
    <p:extLst>
      <p:ext uri="{BB962C8B-B14F-4D97-AF65-F5344CB8AC3E}">
        <p14:creationId xmlns:p14="http://schemas.microsoft.com/office/powerpoint/2010/main" val="943958009"/>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481915" y="1037964"/>
            <a:ext cx="7933036" cy="5647038"/>
          </a:xfrm>
        </p:spPr>
        <p:txBody>
          <a:bodyPr>
            <a:normAutofit fontScale="92500" lnSpcReduction="10000"/>
          </a:bodyPr>
          <a:lstStyle/>
          <a:p>
            <a:pPr marL="0" indent="0">
              <a:buNone/>
            </a:pPr>
            <a:endParaRPr lang="it-IT" sz="800" dirty="0"/>
          </a:p>
          <a:p>
            <a:pPr marL="0" indent="0">
              <a:buNone/>
            </a:pPr>
            <a:r>
              <a:rPr lang="it-IT" sz="2000" u="sng" dirty="0">
                <a:ea typeface="Lucida Sans Unicode" panose="020B0602030504020204" pitchFamily="34" charset="0"/>
              </a:rPr>
              <a:t>Biogas</a:t>
            </a:r>
          </a:p>
          <a:p>
            <a:pPr marL="0" indent="0" algn="just">
              <a:buNone/>
            </a:pPr>
            <a:r>
              <a:rPr lang="it-IT" sz="2000" dirty="0"/>
              <a:t>Una fonte alternativa di energia che non viene sfruttata a pieno è quella dei biogas che utilizza materiali vegetali di scarto e deiezioni. Va valorizzata e incentivata.</a:t>
            </a:r>
          </a:p>
          <a:p>
            <a:pPr marL="0" indent="0" algn="just">
              <a:buNone/>
            </a:pPr>
            <a:r>
              <a:rPr lang="it-IT" sz="2000" dirty="0"/>
              <a:t>Il biogas è il frutto della fermentazione, in assenza di ossigeno e a temperatura controllata, di sostanze di origine organica provenienti da residui agricoli, reflui zootecnici o fognari, colture di integrazione, frazione organica dei rifiuti urbani raccolti in modo differenziati, eccetera, ad opera di numerosi batteri. Ciò che risulta alla fine del processo è il biogas, che possiede un alto potere calorifico e può essere convertito in elettricità e calore grazie a un co-generatore. Il residuo della fermentazione viene utilizzato come fertilizzante naturale nelle coltivazioni.</a:t>
            </a:r>
          </a:p>
          <a:p>
            <a:pPr marL="0" indent="0" algn="just">
              <a:buNone/>
            </a:pPr>
            <a:r>
              <a:rPr lang="it-IT" sz="2000" dirty="0"/>
              <a:t>Il biogas è una delle risorse che, se implementato sistematicamente ovunque sia possibile, potrebbe contribuire validamente all’autonomia energetica e alla riduzione dell’effetto serra, essendo una fonte di energia pulita e flessibile che genera sia energia elettrica che calore e che inoltre valorizza scarti e sottoprodotti.</a:t>
            </a:r>
          </a:p>
          <a:p>
            <a:pPr marL="0" indent="0" algn="just">
              <a:buNone/>
            </a:pPr>
            <a:r>
              <a:rPr lang="it-IT" sz="2000" dirty="0"/>
              <a:t>Gli impianti di produzione di biogas di nuova generazione sono in grado di generare anche biometano avanzato, un gas equivalente al metano di origine fossile, ma di origine biologica.</a:t>
            </a:r>
          </a:p>
          <a:p>
            <a:pPr marL="0" indent="0" algn="just">
              <a:buNone/>
            </a:pPr>
            <a:endParaRPr lang="it-IT" sz="2000" dirty="0"/>
          </a:p>
          <a:p>
            <a:pPr marL="0" indent="0" algn="just">
              <a:buNone/>
            </a:pPr>
            <a:endParaRPr lang="it-IT" sz="2000" dirty="0"/>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pic>
        <p:nvPicPr>
          <p:cNvPr id="5" name="Immagine 4">
            <a:extLst>
              <a:ext uri="{FF2B5EF4-FFF2-40B4-BE49-F238E27FC236}">
                <a16:creationId xmlns:a16="http://schemas.microsoft.com/office/drawing/2014/main" id="{DF2DFF2F-4174-EAE0-5245-E826DEE33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2084" y="2656703"/>
            <a:ext cx="3411488" cy="2445093"/>
          </a:xfrm>
          <a:prstGeom prst="rect">
            <a:avLst/>
          </a:prstGeom>
        </p:spPr>
      </p:pic>
    </p:spTree>
    <p:extLst>
      <p:ext uri="{BB962C8B-B14F-4D97-AF65-F5344CB8AC3E}">
        <p14:creationId xmlns:p14="http://schemas.microsoft.com/office/powerpoint/2010/main" val="868521796"/>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18985" y="1464492"/>
            <a:ext cx="11355858" cy="5160663"/>
          </a:xfrm>
        </p:spPr>
        <p:txBody>
          <a:bodyPr>
            <a:normAutofit fontScale="92500"/>
          </a:bodyPr>
          <a:lstStyle/>
          <a:p>
            <a:pPr marL="0" indent="0">
              <a:buNone/>
            </a:pPr>
            <a:r>
              <a:rPr lang="it-IT" sz="2600" u="sng" dirty="0">
                <a:ea typeface="Lucida Sans Unicode" panose="020B0602030504020204" pitchFamily="34" charset="0"/>
              </a:rPr>
              <a:t>Recuperare e riciclare il più possibile in tutto il mondo</a:t>
            </a:r>
          </a:p>
          <a:p>
            <a:pPr marL="0" indent="0" algn="just">
              <a:buNone/>
            </a:pPr>
            <a:r>
              <a:rPr lang="it-IT" sz="2600" dirty="0"/>
              <a:t>Va applicata severamente la regola delle 4 "R": Ridurre, Riutilizzare, Riciclare, Recuperare. </a:t>
            </a:r>
          </a:p>
          <a:p>
            <a:pPr marL="0" indent="0" algn="just">
              <a:buNone/>
            </a:pPr>
            <a:r>
              <a:rPr lang="it-IT" sz="2600" dirty="0"/>
              <a:t>Ridurre o eliminare il più possibile gli imballaggi e renderli tutti riciclabili al massimo.</a:t>
            </a:r>
          </a:p>
          <a:p>
            <a:pPr marL="0" indent="0" algn="just">
              <a:buNone/>
            </a:pPr>
            <a:r>
              <a:rPr lang="it-IT" sz="2600" dirty="0"/>
              <a:t>Riutilizzare tutto ciò che può essere riutilizzato e quando non si può più andrà in discarica. </a:t>
            </a:r>
          </a:p>
          <a:p>
            <a:pPr marL="0" indent="0" algn="just">
              <a:buNone/>
            </a:pPr>
            <a:r>
              <a:rPr lang="it-IT" sz="2600" dirty="0"/>
              <a:t>Riciclare tutto il riciclabile in modo ottimizzato apponendo chiaramente e in modo leggibile sui prodotti il tipo di riciclaggio a cui è soggetto quell’articolo. Il miglior metodo per la raccolta è la differenziata porta a porta che deve essere effettuata ovunque.</a:t>
            </a:r>
          </a:p>
          <a:p>
            <a:pPr marL="0" indent="0" algn="just">
              <a:buNone/>
            </a:pPr>
            <a:r>
              <a:rPr lang="it-IT" sz="2600" dirty="0"/>
              <a:t>Recuperare dagli oggetti che vanno in discarica tutto ciò è recuperabile anche se non molto vantaggioso economicamente.</a:t>
            </a:r>
          </a:p>
          <a:p>
            <a:pPr marL="0" indent="0" algn="just">
              <a:buNone/>
            </a:pPr>
            <a:r>
              <a:rPr lang="it-IT" sz="2600" dirty="0"/>
              <a:t>Infine va definitivamente eliminata l’obsolescenza programmata in modo da poter sfruttare gli oggetti per più tempo possibile.</a:t>
            </a:r>
          </a:p>
          <a:p>
            <a:pPr marL="0" indent="0" algn="just">
              <a:buNone/>
            </a:pPr>
            <a:endParaRPr lang="it-IT" sz="2600" dirty="0"/>
          </a:p>
          <a:p>
            <a:pPr marL="0" indent="0" algn="just">
              <a:buNone/>
            </a:pPr>
            <a:endParaRPr lang="it-IT" sz="2400" u="sng" dirty="0">
              <a:ea typeface="Lucida Sans Unicode" panose="020B0602030504020204" pitchFamily="34" charset="0"/>
            </a:endParaRP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3699165667"/>
      </p:ext>
    </p:extLst>
  </p:cSld>
  <p:clrMapOvr>
    <a:masterClrMapping/>
  </p:clrMapOvr>
  <mc:AlternateContent xmlns:mc="http://schemas.openxmlformats.org/markup-compatibility/2006" xmlns:p14="http://schemas.microsoft.com/office/powerpoint/2010/main">
    <mc:Choice Requires="p14">
      <p:transition spd="med" p14:dur="700" advTm="27214">
        <p:fade/>
      </p:transition>
    </mc:Choice>
    <mc:Fallback xmlns="">
      <p:transition spd="med" advTm="27214">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1072981" y="1371601"/>
            <a:ext cx="10221097" cy="5486399"/>
          </a:xfrm>
        </p:spPr>
        <p:txBody>
          <a:bodyPr>
            <a:normAutofit lnSpcReduction="10000"/>
          </a:bodyPr>
          <a:lstStyle/>
          <a:p>
            <a:pPr marL="0" indent="0">
              <a:buNone/>
            </a:pPr>
            <a:r>
              <a:rPr lang="it-IT" sz="2400" u="sng" dirty="0">
                <a:ea typeface="Lucida Sans Unicode" panose="020B0602030504020204" pitchFamily="34" charset="0"/>
              </a:rPr>
              <a:t>Ridurre la cementificazione</a:t>
            </a:r>
          </a:p>
          <a:p>
            <a:pPr marL="0" indent="0" algn="just">
              <a:buNone/>
            </a:pPr>
            <a:r>
              <a:rPr lang="it-IT" sz="2400" dirty="0"/>
              <a:t>L’industria mondiale del cemento inquina più di intere nazioni come la Cina e gli Stati Uniti. </a:t>
            </a:r>
          </a:p>
          <a:p>
            <a:pPr marL="0" indent="0" algn="just">
              <a:buNone/>
            </a:pPr>
            <a:r>
              <a:rPr lang="it-IT" sz="2400" dirty="0"/>
              <a:t>Con l’espansione delle aree urbane in molti paesi soprattutto asiatici, la produzione di cemento potrebbe aumentare del 25% da qui al 2030. Ecco perché il settore delle costruzioni dovrebbe cercare di utilizzare nuovi materiali più “sostenibili”. </a:t>
            </a:r>
          </a:p>
          <a:p>
            <a:pPr marL="0" indent="0" algn="just">
              <a:buNone/>
            </a:pPr>
            <a:r>
              <a:rPr lang="it-IT" sz="2400" dirty="0"/>
              <a:t>Il cemento è uno dei settori considerati più difficili da de-carbonizzare: per limitare il suo impatto ambientale, si dovrà necessariamente puntare anche sui metodi di economia circolare, che prevedono, ad esempio, il riciclo-riuso dei materiali e la progettazione di edifici più leggeri, duraturi ed efficienti grazie alle tecniche di bioedilizia.</a:t>
            </a:r>
          </a:p>
          <a:p>
            <a:pPr marL="0" indent="0" algn="just">
              <a:buNone/>
            </a:pPr>
            <a:r>
              <a:rPr lang="it-IT" sz="2400" dirty="0"/>
              <a:t>Comunque sia, il miglior modo di immettere meno CO2 in atmosfera a causa del cemento è quello di cementificare e costruire di meno, oltre a recuperare il patrimonio edilizio esistente. </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3708914131"/>
      </p:ext>
    </p:extLst>
  </p:cSld>
  <p:clrMapOvr>
    <a:masterClrMapping/>
  </p:clrMapOvr>
  <mc:AlternateContent xmlns:mc="http://schemas.openxmlformats.org/markup-compatibility/2006" xmlns:p14="http://schemas.microsoft.com/office/powerpoint/2010/main">
    <mc:Choice Requires="p14">
      <p:transition spd="med" p14:dur="700" advTm="22795">
        <p:fade/>
      </p:transition>
    </mc:Choice>
    <mc:Fallback xmlns="">
      <p:transition spd="med" advTm="22795">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53996" y="1433387"/>
            <a:ext cx="11234351" cy="5288692"/>
          </a:xfrm>
        </p:spPr>
        <p:txBody>
          <a:bodyPr>
            <a:normAutofit/>
          </a:bodyPr>
          <a:lstStyle/>
          <a:p>
            <a:pPr marL="0" indent="0">
              <a:buNone/>
            </a:pPr>
            <a:r>
              <a:rPr lang="it-IT" sz="2200" u="sng" dirty="0">
                <a:ea typeface="Lucida Sans Unicode" panose="020B0602030504020204" pitchFamily="34" charset="0"/>
              </a:rPr>
              <a:t>Attuare una politica di controllo delle nascite</a:t>
            </a:r>
          </a:p>
          <a:p>
            <a:pPr marL="0" indent="0" algn="just">
              <a:buNone/>
            </a:pPr>
            <a:r>
              <a:rPr lang="it-IT" sz="2200" dirty="0"/>
              <a:t>La popolazione mondiale sta aumentando in modo incontrollato. Se è vero che in Italia nascono troppo pochi bambini e la popolazione sta invecchiando, in molte altre parti del mondo, specialmente nei paesi più poveri, di figli ne vengono messi al mondo fin troppi. Si prevede che nel 2050 la popolazione mondiale si avvicinerà ai 10 miliardi di individui.</a:t>
            </a:r>
          </a:p>
          <a:p>
            <a:pPr marL="0" indent="0" algn="just">
              <a:buNone/>
            </a:pPr>
            <a:r>
              <a:rPr lang="it-IT" sz="2200" dirty="0"/>
              <a:t>E’ vero che dove si fanno molti figli come in Africa, che ospita più della metà delle persone più povere del mondo, sia responsabile solo di una minima parte delle emissioni storiche. Però anche i più poveri aspirano giustamente a migliorare le loro condizioni di vita e se non mettiamo un freno a questa crescita, non solo intacchiamo ancora di più le poche risorse ed inquiniamo maggiormente il pianeta, ma ci saranno meno risorse anche per loro e molti più problemi.</a:t>
            </a:r>
          </a:p>
          <a:p>
            <a:pPr marL="0" indent="0" algn="just">
              <a:buNone/>
            </a:pPr>
            <a:r>
              <a:rPr lang="it-IT" sz="2200" dirty="0"/>
              <a:t>Una corretta politica di controllo delle nascite con incentivi e sostegno a chi le limita, la fornitura gratuita di mezzi e consulenza per la contraccezione, l’educazione sessuale nelle scuole e altro, è assolutamente indispensabile per combattere il Riscaldamento Globale. </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3552419567"/>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494273" y="1136822"/>
            <a:ext cx="11504139" cy="5585257"/>
          </a:xfrm>
        </p:spPr>
        <p:txBody>
          <a:bodyPr>
            <a:normAutofit/>
          </a:bodyPr>
          <a:lstStyle/>
          <a:p>
            <a:pPr marL="0" indent="0">
              <a:buNone/>
            </a:pPr>
            <a:r>
              <a:rPr lang="it-IT" sz="2400" u="sng" dirty="0"/>
              <a:t>Riconvertire gli eserciti in genio civile</a:t>
            </a:r>
          </a:p>
          <a:p>
            <a:pPr marL="0" indent="0" algn="just">
              <a:buNone/>
            </a:pPr>
            <a:r>
              <a:rPr lang="it-IT" sz="2400" dirty="0"/>
              <a:t>Una cosa scandalosa per la quale nessuno protesta è la spesa militare che a livello globale ha raggiunto i due miliardi di Euro all’anno ed è in continua crescita. </a:t>
            </a:r>
          </a:p>
          <a:p>
            <a:pPr marL="0" indent="0" algn="just">
              <a:buNone/>
            </a:pPr>
            <a:r>
              <a:rPr lang="it-IT" sz="2400" dirty="0"/>
              <a:t>Abbiamo già abbastanza armi per distruggere completamente il nostro pianeta più volte. Eppure si studiano e si realizzano continuamente sottomarini, aerei e missili sempre più performanti e armi sempre più devastanti. Gli Stati Uniti stanno addirittura investendo nella difesa e nella guerra spaziale. </a:t>
            </a:r>
          </a:p>
          <a:p>
            <a:pPr marL="0" indent="0" algn="just">
              <a:buNone/>
            </a:pPr>
            <a:r>
              <a:rPr lang="it-IT" sz="2400" dirty="0"/>
              <a:t>Non parliamo poi di quanto inquinano gli eserciti di tutto il mondo. È stato stimato che emettano il 5% delle emissioni globali di gas serra. Più di quelle di tutta l’aviazione civile.</a:t>
            </a:r>
          </a:p>
          <a:p>
            <a:pPr marL="0" indent="0" algn="just">
              <a:buNone/>
            </a:pPr>
            <a:r>
              <a:rPr lang="it-IT" sz="2400" dirty="0"/>
              <a:t>Bisogna rendersi conto che il nemico di tutti attualmente è il riscaldamento globale ed impiegare quelle risorse, quei mezzi e quegli uomini per combatterlo raggiungendo una pace globale e riconvertendo gli eserciti in genio civile per realizzare le opere di resilienza e contenimento degli effetti negativi dei cambiamenti climatici.</a:t>
            </a:r>
          </a:p>
          <a:p>
            <a:pPr marL="0" indent="0">
              <a:buNone/>
            </a:pPr>
            <a:endParaRPr lang="it-IT" sz="2400" dirty="0"/>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2914417213"/>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51820" y="1705235"/>
            <a:ext cx="10962501" cy="5288692"/>
          </a:xfrm>
        </p:spPr>
        <p:txBody>
          <a:bodyPr>
            <a:normAutofit/>
          </a:bodyPr>
          <a:lstStyle/>
          <a:p>
            <a:pPr marL="0" indent="0">
              <a:buNone/>
            </a:pPr>
            <a:r>
              <a:rPr lang="it-IT" sz="2400" u="sng" dirty="0"/>
              <a:t>Contingentare le ore di volo per diporto</a:t>
            </a:r>
          </a:p>
          <a:p>
            <a:pPr marL="0" indent="0" algn="just">
              <a:buNone/>
            </a:pPr>
            <a:r>
              <a:rPr lang="it-IT" sz="2400" dirty="0"/>
              <a:t>Gli impatti delle emissioni del trasporto aereo sono molto elevati se calcolati sulla base passeggero per chilometro. </a:t>
            </a:r>
          </a:p>
          <a:p>
            <a:pPr marL="0" indent="0" algn="just">
              <a:buNone/>
            </a:pPr>
            <a:r>
              <a:rPr lang="it-IT" sz="2400" dirty="0"/>
              <a:t>Viaggiare è bello ma, vista la situazione attuale, non ci possiamo più permettere di inquinare allegramente. </a:t>
            </a:r>
          </a:p>
          <a:p>
            <a:pPr marL="0" indent="0" algn="just">
              <a:buNone/>
            </a:pPr>
            <a:r>
              <a:rPr lang="it-IT" sz="2400" dirty="0"/>
              <a:t>Dobbiamo quindi fare un relativo sacrificio mettendo un limite alle ore di volo per vacanza a disposizione di ogni persona invece di agire solo sul prezzo, perché così facendo svantaggeremmo i meno ricchi che, invece, hanno lo stesso diritto di viaggiare. </a:t>
            </a:r>
          </a:p>
          <a:p>
            <a:pPr marL="0" indent="0" algn="just">
              <a:buNone/>
            </a:pPr>
            <a:r>
              <a:rPr lang="it-IT" sz="2400" dirty="0"/>
              <a:t>Ovviamente, i viaggi di lavoro sarebbero esclusi dal contingentamento.</a:t>
            </a:r>
          </a:p>
          <a:p>
            <a:pPr marL="0" indent="0" algn="just">
              <a:buNone/>
            </a:pPr>
            <a:endParaRPr lang="it-IT" sz="2400" dirty="0"/>
          </a:p>
          <a:p>
            <a:pPr marL="0" indent="0" algn="just">
              <a:buNone/>
            </a:pPr>
            <a:endParaRPr lang="it-IT" sz="2400" dirty="0"/>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199" y="0"/>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1918486780"/>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61770" y="1748482"/>
            <a:ext cx="10799804" cy="3361035"/>
          </a:xfrm>
        </p:spPr>
        <p:txBody>
          <a:bodyPr>
            <a:normAutofit/>
          </a:bodyPr>
          <a:lstStyle/>
          <a:p>
            <a:pPr marL="0" indent="0">
              <a:buNone/>
            </a:pPr>
            <a:r>
              <a:rPr lang="it-IT" sz="2400" u="sng" dirty="0"/>
              <a:t>Attuare una politica dei prezzi dei carburanti</a:t>
            </a:r>
          </a:p>
          <a:p>
            <a:pPr marL="0" indent="0" algn="just">
              <a:buNone/>
            </a:pPr>
            <a:r>
              <a:rPr lang="it-IT" sz="2400" dirty="0"/>
              <a:t>Va penalizzato il consumo di carburanti per usi non strettamente necessari aumentandone il prezzo con la Carbon Tax ma sgravando totalmente con rimborsi o detrazioni i trasportatori per evitare inutili impennate dell’inflazione. </a:t>
            </a:r>
          </a:p>
          <a:p>
            <a:pPr marL="0" indent="0" algn="just">
              <a:buNone/>
            </a:pPr>
            <a:r>
              <a:rPr lang="it-IT" sz="2400" dirty="0"/>
              <a:t>I lavoratori riceverebbero un rimborso mensile per i chilometri necessari per recarsi al lavoro. Per tutti uno sgravio una tantum annuale per gli usi personali strettamente necessari.</a:t>
            </a:r>
          </a:p>
          <a:p>
            <a:pPr marL="0" indent="0" algn="just">
              <a:buNone/>
            </a:pPr>
            <a:endParaRPr lang="it-IT" sz="2400" dirty="0"/>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308932066"/>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7118BD7-CE77-4E59-8426-CC596547C930}"/>
              </a:ext>
            </a:extLst>
          </p:cNvPr>
          <p:cNvSpPr>
            <a:spLocks noGrp="1"/>
          </p:cNvSpPr>
          <p:nvPr>
            <p:ph idx="1"/>
          </p:nvPr>
        </p:nvSpPr>
        <p:spPr>
          <a:xfrm>
            <a:off x="2222500" y="808830"/>
            <a:ext cx="7931150" cy="5210970"/>
          </a:xfrm>
        </p:spPr>
        <p:txBody>
          <a:bodyPr>
            <a:normAutofit/>
          </a:bodyPr>
          <a:lstStyle/>
          <a:p>
            <a:pPr marL="0" indent="0">
              <a:buNone/>
            </a:pPr>
            <a:r>
              <a:rPr lang="it-IT" dirty="0">
                <a:solidFill>
                  <a:srgbClr val="C00000"/>
                </a:solidFill>
              </a:rPr>
              <a:t>  </a:t>
            </a:r>
            <a:r>
              <a:rPr lang="it-IT" b="1" u="sng" dirty="0">
                <a:solidFill>
                  <a:srgbClr val="C00000"/>
                </a:solidFill>
                <a:effectLst>
                  <a:outerShdw blurRad="38100" dist="38100" dir="2700000" algn="tl">
                    <a:srgbClr val="000000">
                      <a:alpha val="43137"/>
                    </a:srgbClr>
                  </a:outerShdw>
                </a:effectLst>
                <a:latin typeface="+mj-lt"/>
              </a:rPr>
              <a:t>Indice degli argomenti che andiamo a trattare:</a:t>
            </a:r>
            <a:endParaRPr lang="it-IT" b="1" u="sng" dirty="0">
              <a:solidFill>
                <a:srgbClr val="800000"/>
              </a:solidFill>
              <a:effectLst>
                <a:outerShdw blurRad="38100" dist="38100" dir="2700000" algn="tl">
                  <a:srgbClr val="000000">
                    <a:alpha val="43137"/>
                  </a:srgbClr>
                </a:outerShdw>
              </a:effectLst>
              <a:latin typeface="+mj-lt"/>
            </a:endParaRPr>
          </a:p>
          <a:p>
            <a:endParaRPr lang="it-IT" sz="1000" dirty="0">
              <a:solidFill>
                <a:srgbClr val="800000"/>
              </a:solidFill>
            </a:endParaRPr>
          </a:p>
          <a:p>
            <a:r>
              <a:rPr lang="it-IT" sz="2600" dirty="0"/>
              <a:t>Cos’è il riscaldamento globale </a:t>
            </a:r>
          </a:p>
          <a:p>
            <a:r>
              <a:rPr lang="it-IT" sz="2600" dirty="0"/>
              <a:t>La situazione attuale</a:t>
            </a:r>
          </a:p>
          <a:p>
            <a:r>
              <a:rPr lang="it-IT" sz="2600" dirty="0"/>
              <a:t>Gli appelli degli scienziati e del papa</a:t>
            </a:r>
          </a:p>
          <a:p>
            <a:r>
              <a:rPr lang="it-IT" sz="2600" dirty="0"/>
              <a:t>Cosa stanno facendo i governi</a:t>
            </a:r>
          </a:p>
          <a:p>
            <a:r>
              <a:rPr lang="it-IT" sz="2600" dirty="0"/>
              <a:t>Perché sta andando più veloce del previsto</a:t>
            </a:r>
          </a:p>
          <a:p>
            <a:r>
              <a:rPr lang="it-IT" sz="2600" dirty="0"/>
              <a:t>Le conseguenze dei cambiamenti climatici</a:t>
            </a:r>
          </a:p>
          <a:p>
            <a:r>
              <a:rPr lang="it-IT" sz="2600" dirty="0"/>
              <a:t>Cosa si deve fare per ridurne gli effetti</a:t>
            </a:r>
          </a:p>
          <a:p>
            <a:r>
              <a:rPr lang="it-IT" sz="2600" dirty="0"/>
              <a:t>Cosa possiamo fare NOI cittadini</a:t>
            </a:r>
          </a:p>
        </p:txBody>
      </p:sp>
      <p:pic>
        <p:nvPicPr>
          <p:cNvPr id="2" name="Audio 1">
            <a:hlinkClick r:id="" action="ppaction://media"/>
            <a:extLst>
              <a:ext uri="{FF2B5EF4-FFF2-40B4-BE49-F238E27FC236}">
                <a16:creationId xmlns:a16="http://schemas.microsoft.com/office/drawing/2014/main" id="{80BD82DE-9C8C-B7B2-55E9-7192F83A81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12351013"/>
      </p:ext>
    </p:extLst>
  </p:cSld>
  <p:clrMapOvr>
    <a:masterClrMapping/>
  </p:clrMapOvr>
  <mc:AlternateContent xmlns:mc="http://schemas.openxmlformats.org/markup-compatibility/2006" xmlns:p14="http://schemas.microsoft.com/office/powerpoint/2010/main">
    <mc:Choice Requires="p14">
      <p:transition spd="med" p14:dur="700" advTm="33547">
        <p:fade/>
      </p:transition>
    </mc:Choice>
    <mc:Fallback xmlns="">
      <p:transition spd="med" advTm="33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24701" y="1754659"/>
            <a:ext cx="10515600" cy="5288692"/>
          </a:xfrm>
        </p:spPr>
        <p:txBody>
          <a:bodyPr>
            <a:normAutofit/>
          </a:bodyPr>
          <a:lstStyle/>
          <a:p>
            <a:pPr marL="0" indent="0">
              <a:buNone/>
            </a:pPr>
            <a:r>
              <a:rPr lang="it-IT" sz="2400" u="sng" dirty="0"/>
              <a:t>Regolamentare le criptovalute</a:t>
            </a:r>
          </a:p>
          <a:p>
            <a:pPr marL="0" indent="0" algn="just">
              <a:buNone/>
            </a:pPr>
            <a:r>
              <a:rPr lang="it-IT" sz="2400" dirty="0"/>
              <a:t>Una cosa poco conosciuta ma che produce notevoli emissioni sono le criptovalute. Per produrre Bitcoin, ad esempio, attualmente viene assorbita l’energia consumata da uno stato e a mano a mano che ne vengono sfornati dei nuovi, aumenta l’energia necessaria per produrli. </a:t>
            </a:r>
          </a:p>
          <a:p>
            <a:pPr marL="0" indent="0" algn="just">
              <a:buNone/>
            </a:pPr>
            <a:r>
              <a:rPr lang="it-IT" sz="2400" dirty="0"/>
              <a:t>Oltretutto queste monete virtuali vengono utilizzate per pagamenti non tracciabili che favoriscono l’illegalità e l’evasione fiscale. Bisogna bloccare la nuova produzione e rendere tracciabili quelli esistenti.</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it-IT" sz="3600" b="1" dirty="0">
                <a:solidFill>
                  <a:srgbClr val="C00000"/>
                </a:solidFill>
                <a:effectLst>
                  <a:outerShdw blurRad="38100" dist="38100" dir="2700000" algn="tl">
                    <a:srgbClr val="000000">
                      <a:alpha val="43137"/>
                    </a:srgbClr>
                  </a:outerShdw>
                </a:effectLst>
              </a:rPr>
              <a:t>Cosa si deve fare per ridurne gli effetti</a:t>
            </a:r>
          </a:p>
        </p:txBody>
      </p:sp>
    </p:spTree>
    <p:extLst>
      <p:ext uri="{BB962C8B-B14F-4D97-AF65-F5344CB8AC3E}">
        <p14:creationId xmlns:p14="http://schemas.microsoft.com/office/powerpoint/2010/main" val="4057706937"/>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7A7D3D-0D94-4029-8D40-724DC7D0C525}"/>
              </a:ext>
            </a:extLst>
          </p:cNvPr>
          <p:cNvSpPr>
            <a:spLocks noGrp="1"/>
          </p:cNvSpPr>
          <p:nvPr>
            <p:ph type="title"/>
          </p:nvPr>
        </p:nvSpPr>
        <p:spPr>
          <a:xfrm>
            <a:off x="838200" y="365125"/>
            <a:ext cx="10515600" cy="727075"/>
          </a:xfrm>
        </p:spPr>
        <p:txBody>
          <a:bodyPr>
            <a:normAutofit fontScale="90000"/>
          </a:bodyPr>
          <a:lstStyle/>
          <a:p>
            <a:pPr algn="ctr"/>
            <a:br>
              <a:rPr lang="it-IT" dirty="0">
                <a:solidFill>
                  <a:srgbClr val="C00000"/>
                </a:solidFill>
                <a:effectLst>
                  <a:outerShdw blurRad="38100" dist="38100" dir="2700000" algn="tl">
                    <a:srgbClr val="000000">
                      <a:alpha val="43137"/>
                    </a:srgbClr>
                  </a:outerShdw>
                </a:effectLst>
              </a:rPr>
            </a:br>
            <a:r>
              <a:rPr lang="it-IT" sz="4000" b="1" dirty="0">
                <a:solidFill>
                  <a:srgbClr val="C00000"/>
                </a:solidFill>
                <a:effectLst>
                  <a:outerShdw blurRad="38100" dist="38100" dir="2700000" algn="tl">
                    <a:srgbClr val="000000">
                      <a:alpha val="43137"/>
                    </a:srgbClr>
                  </a:outerShdw>
                </a:effectLst>
              </a:rPr>
              <a:t>Cosa dobbiamo fare NOI cittadini</a:t>
            </a:r>
            <a:br>
              <a:rPr lang="it-IT" dirty="0"/>
            </a:br>
            <a:endParaRPr lang="it-IT" dirty="0"/>
          </a:p>
        </p:txBody>
      </p:sp>
      <p:sp>
        <p:nvSpPr>
          <p:cNvPr id="3" name="Segnaposto contenuto 2">
            <a:extLst>
              <a:ext uri="{FF2B5EF4-FFF2-40B4-BE49-F238E27FC236}">
                <a16:creationId xmlns:a16="http://schemas.microsoft.com/office/drawing/2014/main" id="{96CCCC06-971A-40EB-B573-4CED3A52F102}"/>
              </a:ext>
            </a:extLst>
          </p:cNvPr>
          <p:cNvSpPr>
            <a:spLocks noGrp="1"/>
          </p:cNvSpPr>
          <p:nvPr>
            <p:ph idx="1"/>
          </p:nvPr>
        </p:nvSpPr>
        <p:spPr>
          <a:xfrm>
            <a:off x="838200" y="1181100"/>
            <a:ext cx="10820400" cy="5537200"/>
          </a:xfrm>
        </p:spPr>
        <p:txBody>
          <a:bodyPr>
            <a:normAutofit fontScale="92500"/>
          </a:bodyPr>
          <a:lstStyle/>
          <a:p>
            <a:pPr marL="0" indent="0">
              <a:buNone/>
            </a:pPr>
            <a:r>
              <a:rPr lang="it-IT" sz="2200" b="1" dirty="0"/>
              <a:t>Alcune cose che dobbiamo fare da subito:</a:t>
            </a:r>
          </a:p>
          <a:p>
            <a:pPr marL="0" indent="0" algn="just">
              <a:buNone/>
            </a:pPr>
            <a:r>
              <a:rPr lang="it-IT" sz="2200" u="sng" dirty="0"/>
              <a:t>Consumare meno carne rossa</a:t>
            </a:r>
            <a:r>
              <a:rPr lang="it-IT" sz="2200" dirty="0"/>
              <a:t>. Come abbiamo visto, gli allevamenti intensivi sono una delle principali cause del Riscaldamento Globale. Oltretutto, ridurre il consumo di carne, soprattutto quella rossa fa bene anche alla salute. É scientificamente provato che la vera dieta mediterranea (pochissima carne rossa e molta frutta, verdura, legumi, pasta) allontana le malattie ed allunga la vita. </a:t>
            </a:r>
          </a:p>
          <a:p>
            <a:pPr marL="0" indent="0" algn="just">
              <a:buNone/>
            </a:pPr>
            <a:r>
              <a:rPr lang="it-IT" sz="2200" u="sng" dirty="0"/>
              <a:t>Ripiantare alberi</a:t>
            </a:r>
            <a:r>
              <a:rPr lang="it-IT" sz="2200" dirty="0"/>
              <a:t>. Se avete un giardino, un orto, un pezzo di terra piantateci degli alberi, siepi o cespugli. Fate pressione sul vostro comune affinché pianti molti più alberi nelle zone erbose o incolte. Gli alberi assorbono tantissima CO2, specialmente quelli più grandi.</a:t>
            </a:r>
          </a:p>
          <a:p>
            <a:pPr marL="0" indent="0" algn="just">
              <a:buNone/>
            </a:pPr>
            <a:r>
              <a:rPr lang="it-IT" sz="2200" u="sng" dirty="0"/>
              <a:t>Installare pannelli solari</a:t>
            </a:r>
            <a:r>
              <a:rPr lang="it-IT" sz="2200" dirty="0"/>
              <a:t>. Se avete alcune migliaia di Euro da investire, installare dei pannelli fotovoltaici o termici sul tetto vi renderà molto più che tenere i soldi in banca. Inoltre, col fotovoltaico, nel caso di più elettrodomestici energivori in funzione, non salterà il limitatore, se c’è il sole.    </a:t>
            </a:r>
          </a:p>
          <a:p>
            <a:pPr marL="0" indent="0" algn="just">
              <a:buNone/>
            </a:pPr>
            <a:r>
              <a:rPr lang="it-IT" sz="2200" u="sng" dirty="0"/>
              <a:t>Andare di più a piedi ed in bici</a:t>
            </a:r>
            <a:r>
              <a:rPr lang="it-IT" sz="2200" dirty="0"/>
              <a:t>. Farà bene alla vostra salute, al vostro portafoglio e all’ambiente.</a:t>
            </a:r>
          </a:p>
          <a:p>
            <a:pPr marL="0" indent="0" algn="just">
              <a:buNone/>
            </a:pPr>
            <a:r>
              <a:rPr lang="it-IT" sz="2200" u="sng" dirty="0"/>
              <a:t>Prendere meno l’aereo</a:t>
            </a:r>
            <a:r>
              <a:rPr lang="it-IT" sz="2200" dirty="0"/>
              <a:t> e più spesso il treno. Viaggiare in auto solo se indispensabile.</a:t>
            </a:r>
          </a:p>
          <a:p>
            <a:pPr marL="0" indent="0" algn="just">
              <a:buNone/>
            </a:pPr>
            <a:r>
              <a:rPr lang="it-IT" sz="2200" u="sng" dirty="0"/>
              <a:t>Recuperare e riciclare il più possibile</a:t>
            </a:r>
            <a:r>
              <a:rPr lang="it-IT" sz="2200" dirty="0"/>
              <a:t>. Seguite la regola delle “4 Erre”: ridurre, riciclare, riutilizzare, riparare. Se avete oggetti che non usate più, invece di buttarli rivendeteli online o ai mercatini.</a:t>
            </a:r>
          </a:p>
        </p:txBody>
      </p:sp>
    </p:spTree>
    <p:extLst>
      <p:ext uri="{BB962C8B-B14F-4D97-AF65-F5344CB8AC3E}">
        <p14:creationId xmlns:p14="http://schemas.microsoft.com/office/powerpoint/2010/main" val="4068840022"/>
      </p:ext>
    </p:extLst>
  </p:cSld>
  <p:clrMapOvr>
    <a:masterClrMapping/>
  </p:clrMapOvr>
  <mc:AlternateContent xmlns:mc="http://schemas.openxmlformats.org/markup-compatibility/2006" xmlns:p14="http://schemas.microsoft.com/office/powerpoint/2010/main">
    <mc:Choice Requires="p14">
      <p:transition spd="med" p14:dur="700" advTm="53769">
        <p:fade/>
      </p:transition>
    </mc:Choice>
    <mc:Fallback xmlns="">
      <p:transition spd="med" advTm="53769">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7A7D3D-0D94-4029-8D40-724DC7D0C525}"/>
              </a:ext>
            </a:extLst>
          </p:cNvPr>
          <p:cNvSpPr>
            <a:spLocks noGrp="1"/>
          </p:cNvSpPr>
          <p:nvPr>
            <p:ph type="title"/>
          </p:nvPr>
        </p:nvSpPr>
        <p:spPr>
          <a:xfrm>
            <a:off x="838200" y="365125"/>
            <a:ext cx="10515600" cy="727075"/>
          </a:xfrm>
        </p:spPr>
        <p:txBody>
          <a:bodyPr>
            <a:normAutofit fontScale="90000"/>
          </a:bodyPr>
          <a:lstStyle/>
          <a:p>
            <a:pPr algn="ctr"/>
            <a:br>
              <a:rPr lang="it-IT" dirty="0">
                <a:solidFill>
                  <a:srgbClr val="C00000"/>
                </a:solidFill>
                <a:effectLst>
                  <a:outerShdw blurRad="38100" dist="38100" dir="2700000" algn="tl">
                    <a:srgbClr val="000000">
                      <a:alpha val="43137"/>
                    </a:srgbClr>
                  </a:outerShdw>
                </a:effectLst>
              </a:rPr>
            </a:br>
            <a:r>
              <a:rPr lang="it-IT" sz="4000" b="1" dirty="0">
                <a:solidFill>
                  <a:srgbClr val="C00000"/>
                </a:solidFill>
                <a:effectLst>
                  <a:outerShdw blurRad="38100" dist="38100" dir="2700000" algn="tl">
                    <a:srgbClr val="000000">
                      <a:alpha val="43137"/>
                    </a:srgbClr>
                  </a:outerShdw>
                </a:effectLst>
              </a:rPr>
              <a:t>Cosa dobbiamo fare NOI cittadini</a:t>
            </a:r>
            <a:br>
              <a:rPr lang="it-IT" dirty="0"/>
            </a:br>
            <a:endParaRPr lang="it-IT" dirty="0"/>
          </a:p>
        </p:txBody>
      </p:sp>
      <p:sp>
        <p:nvSpPr>
          <p:cNvPr id="3" name="Segnaposto contenuto 2">
            <a:extLst>
              <a:ext uri="{FF2B5EF4-FFF2-40B4-BE49-F238E27FC236}">
                <a16:creationId xmlns:a16="http://schemas.microsoft.com/office/drawing/2014/main" id="{96CCCC06-971A-40EB-B573-4CED3A52F102}"/>
              </a:ext>
            </a:extLst>
          </p:cNvPr>
          <p:cNvSpPr>
            <a:spLocks noGrp="1"/>
          </p:cNvSpPr>
          <p:nvPr>
            <p:ph idx="1"/>
          </p:nvPr>
        </p:nvSpPr>
        <p:spPr>
          <a:xfrm>
            <a:off x="838200" y="1248033"/>
            <a:ext cx="10820400" cy="4423718"/>
          </a:xfrm>
        </p:spPr>
        <p:txBody>
          <a:bodyPr>
            <a:normAutofit lnSpcReduction="10000"/>
          </a:bodyPr>
          <a:lstStyle/>
          <a:p>
            <a:pPr marL="0" indent="0" algn="just">
              <a:buNone/>
            </a:pPr>
            <a:r>
              <a:rPr lang="it-IT" sz="2700" dirty="0"/>
              <a:t>Dobbiamo fare pressione sui politici affinché mettano in atto quanto detto in precedenza finché siamo ancora in tempo, ma questo non basta:</a:t>
            </a:r>
          </a:p>
          <a:p>
            <a:pPr marL="0" indent="0" algn="just">
              <a:buNone/>
            </a:pPr>
            <a:r>
              <a:rPr lang="it-IT" sz="2700" b="1" dirty="0"/>
              <a:t>anche ognuno di noi si deve impegnare ad adottare comportamenti che preservino l’Ambiente</a:t>
            </a:r>
            <a:r>
              <a:rPr lang="it-IT" sz="2700" dirty="0"/>
              <a:t>. </a:t>
            </a:r>
            <a:r>
              <a:rPr lang="it-IT" sz="2700" b="1" dirty="0"/>
              <a:t>L</a:t>
            </a:r>
            <a:r>
              <a:rPr lang="it-IT" sz="2800" b="1" dirty="0"/>
              <a:t>o dobbiamo fare soprattutto per i nostri figli o nipoti e per le generazioni future. Non possiamo lasciargli in eredità una Terra invivibile.</a:t>
            </a:r>
          </a:p>
          <a:p>
            <a:pPr marL="0" indent="0" algn="just">
              <a:buNone/>
            </a:pPr>
            <a:r>
              <a:rPr lang="it-IT" sz="2700" dirty="0"/>
              <a:t>La rivoluzione non può che arrivare dal basso. Se aspettiamo che i politici agiscano di loro iniziativa, moriremo sperando.   </a:t>
            </a:r>
          </a:p>
          <a:p>
            <a:pPr marL="0" indent="0" algn="just">
              <a:buNone/>
            </a:pPr>
            <a:r>
              <a:rPr lang="it-IT" sz="2700" b="1" dirty="0"/>
              <a:t>Lottiamo insieme per il nostro futuro e per quello delle prossime generazioni. Entra anche tu a far parte del movimento pacifista e ambientalista «No-Extinction».</a:t>
            </a:r>
          </a:p>
          <a:p>
            <a:pPr marL="0" indent="0" algn="just">
              <a:buNone/>
            </a:pPr>
            <a:endParaRPr lang="it-IT" sz="2700" b="1"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lgn="just">
              <a:buNone/>
            </a:pPr>
            <a:endParaRPr lang="it-IT" sz="2700" dirty="0"/>
          </a:p>
          <a:p>
            <a:pPr marL="0" indent="0">
              <a:buNone/>
            </a:pPr>
            <a:endParaRPr lang="it-IT" dirty="0"/>
          </a:p>
        </p:txBody>
      </p:sp>
      <p:sp>
        <p:nvSpPr>
          <p:cNvPr id="4" name="CasellaDiTesto 3">
            <a:extLst>
              <a:ext uri="{FF2B5EF4-FFF2-40B4-BE49-F238E27FC236}">
                <a16:creationId xmlns:a16="http://schemas.microsoft.com/office/drawing/2014/main" id="{E1F2E610-B72F-8DB2-2DD2-38A53241B50C}"/>
              </a:ext>
            </a:extLst>
          </p:cNvPr>
          <p:cNvSpPr txBox="1"/>
          <p:nvPr/>
        </p:nvSpPr>
        <p:spPr>
          <a:xfrm>
            <a:off x="3457289" y="5465288"/>
            <a:ext cx="4989095" cy="646331"/>
          </a:xfrm>
          <a:prstGeom prst="rect">
            <a:avLst/>
          </a:prstGeom>
          <a:noFill/>
        </p:spPr>
        <p:txBody>
          <a:bodyPr wrap="square" rtlCol="0">
            <a:spAutoFit/>
          </a:bodyPr>
          <a:lstStyle/>
          <a:p>
            <a:pPr algn="ctr"/>
            <a:r>
              <a:rPr lang="it-IT" sz="3600" b="1" dirty="0">
                <a:solidFill>
                  <a:srgbClr val="C00000"/>
                </a:solidFill>
                <a:effectLst>
                  <a:outerShdw blurRad="38100" dist="38100" dir="2700000" algn="tl">
                    <a:srgbClr val="000000">
                      <a:alpha val="43137"/>
                    </a:srgbClr>
                  </a:outerShdw>
                </a:effectLst>
              </a:rPr>
              <a:t>www.no-extinction.org</a:t>
            </a:r>
          </a:p>
        </p:txBody>
      </p:sp>
    </p:spTree>
    <p:extLst>
      <p:ext uri="{BB962C8B-B14F-4D97-AF65-F5344CB8AC3E}">
        <p14:creationId xmlns:p14="http://schemas.microsoft.com/office/powerpoint/2010/main" val="3396814469"/>
      </p:ext>
    </p:extLst>
  </p:cSld>
  <p:clrMapOvr>
    <a:masterClrMapping/>
  </p:clrMapOvr>
  <mc:AlternateContent xmlns:mc="http://schemas.openxmlformats.org/markup-compatibility/2006" xmlns:p14="http://schemas.microsoft.com/office/powerpoint/2010/main">
    <mc:Choice Requires="p14">
      <p:transition spd="med" p14:dur="700" advTm="8857">
        <p:fade/>
      </p:transition>
    </mc:Choice>
    <mc:Fallback xmlns="">
      <p:transition spd="med" advTm="885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AB330B1-A4A2-4783-94E6-CDE76840747D}"/>
              </a:ext>
            </a:extLst>
          </p:cNvPr>
          <p:cNvSpPr/>
          <p:nvPr/>
        </p:nvSpPr>
        <p:spPr>
          <a:xfrm>
            <a:off x="1002393" y="2245876"/>
            <a:ext cx="5601608" cy="3696268"/>
          </a:xfrm>
          <a:prstGeom prst="rect">
            <a:avLst/>
          </a:prstGeom>
        </p:spPr>
        <p:txBody>
          <a:bodyPr wrap="square">
            <a:spAutoFit/>
          </a:bodyPr>
          <a:lstStyle/>
          <a:p>
            <a:pPr algn="just">
              <a:lnSpc>
                <a:spcPct val="110000"/>
              </a:lnSpc>
            </a:pPr>
            <a:r>
              <a:rPr lang="it-IT" sz="2400" dirty="0"/>
              <a:t>Il Riscaldamento Globale è un fenomeno climatologico che comporta l’</a:t>
            </a:r>
            <a:r>
              <a:rPr lang="it-IT" sz="2400" b="1" dirty="0"/>
              <a:t>aumento della temperatura </a:t>
            </a:r>
            <a:r>
              <a:rPr lang="it-IT" sz="2400" b="1" u="sng" dirty="0"/>
              <a:t>media</a:t>
            </a:r>
            <a:r>
              <a:rPr lang="it-IT" sz="2400" b="1" dirty="0"/>
              <a:t> superficiale del pianeta</a:t>
            </a:r>
            <a:r>
              <a:rPr lang="it-IT" sz="2400" dirty="0"/>
              <a:t>, causato dall’Effetto Serra e riconducibile all’attività umana. </a:t>
            </a:r>
          </a:p>
          <a:p>
            <a:pPr algn="just">
              <a:lnSpc>
                <a:spcPct val="110000"/>
              </a:lnSpc>
            </a:pPr>
            <a:r>
              <a:rPr lang="it-IT" sz="2400" dirty="0"/>
              <a:t>Le conseguenze di questo fenomeno sono i cambiamenti climatici che comportano l’estremizzazione dei fenomeni atmosferici.</a:t>
            </a:r>
          </a:p>
          <a:p>
            <a:pPr algn="just">
              <a:lnSpc>
                <a:spcPct val="110000"/>
              </a:lnSpc>
            </a:pPr>
            <a:endParaRPr lang="it-IT" sz="2200" dirty="0"/>
          </a:p>
        </p:txBody>
      </p:sp>
      <p:sp>
        <p:nvSpPr>
          <p:cNvPr id="4" name="Rettangolo 3">
            <a:extLst>
              <a:ext uri="{FF2B5EF4-FFF2-40B4-BE49-F238E27FC236}">
                <a16:creationId xmlns:a16="http://schemas.microsoft.com/office/drawing/2014/main" id="{EFEF50D4-2752-4B4A-8A3F-FD8E10644B5D}"/>
              </a:ext>
            </a:extLst>
          </p:cNvPr>
          <p:cNvSpPr/>
          <p:nvPr/>
        </p:nvSpPr>
        <p:spPr>
          <a:xfrm>
            <a:off x="2694204" y="450966"/>
            <a:ext cx="6939643" cy="646331"/>
          </a:xfrm>
          <a:prstGeom prst="rect">
            <a:avLst/>
          </a:prstGeom>
        </p:spPr>
        <p:txBody>
          <a:bodyPr wrap="square">
            <a:spAutoFit/>
          </a:bodyPr>
          <a:lstStyle/>
          <a:p>
            <a:pPr algn="ctr"/>
            <a:r>
              <a:rPr lang="it-IT" sz="3600" b="1" dirty="0">
                <a:solidFill>
                  <a:srgbClr val="C00000"/>
                </a:solidFill>
                <a:effectLst>
                  <a:outerShdw blurRad="38100" dist="38100" dir="2700000" algn="tl">
                    <a:srgbClr val="000000">
                      <a:alpha val="43137"/>
                    </a:srgbClr>
                  </a:outerShdw>
                </a:effectLst>
                <a:latin typeface="+mj-lt"/>
              </a:rPr>
              <a:t>Cos’è il Riscaldamento Globale</a:t>
            </a:r>
            <a:endParaRPr lang="it-IT" sz="3600" dirty="0">
              <a:solidFill>
                <a:srgbClr val="C00000"/>
              </a:solidFill>
              <a:effectLst>
                <a:outerShdw blurRad="38100" dist="38100" dir="2700000" algn="tl">
                  <a:srgbClr val="000000">
                    <a:alpha val="43137"/>
                  </a:srgbClr>
                </a:outerShdw>
              </a:effectLst>
              <a:latin typeface="+mj-lt"/>
            </a:endParaRPr>
          </a:p>
        </p:txBody>
      </p:sp>
      <p:pic>
        <p:nvPicPr>
          <p:cNvPr id="5" name="Immagine 4">
            <a:extLst>
              <a:ext uri="{FF2B5EF4-FFF2-40B4-BE49-F238E27FC236}">
                <a16:creationId xmlns:a16="http://schemas.microsoft.com/office/drawing/2014/main" id="{266B8F74-3A67-4F43-AED4-D28FB3918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1752" y="2113187"/>
            <a:ext cx="3709362" cy="3454343"/>
          </a:xfrm>
          <a:prstGeom prst="rect">
            <a:avLst/>
          </a:prstGeom>
        </p:spPr>
      </p:pic>
    </p:spTree>
    <p:extLst>
      <p:ext uri="{BB962C8B-B14F-4D97-AF65-F5344CB8AC3E}">
        <p14:creationId xmlns:p14="http://schemas.microsoft.com/office/powerpoint/2010/main" val="2701680502"/>
      </p:ext>
    </p:extLst>
  </p:cSld>
  <p:clrMapOvr>
    <a:masterClrMapping/>
  </p:clrMapOvr>
  <mc:AlternateContent xmlns:mc="http://schemas.openxmlformats.org/markup-compatibility/2006" xmlns:p14="http://schemas.microsoft.com/office/powerpoint/2010/main">
    <mc:Choice Requires="p14">
      <p:transition spd="med" p14:dur="700" advTm="7286">
        <p:fade/>
      </p:transition>
    </mc:Choice>
    <mc:Fallback xmlns="">
      <p:transition spd="med" advTm="728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AB330B1-A4A2-4783-94E6-CDE76840747D}"/>
              </a:ext>
            </a:extLst>
          </p:cNvPr>
          <p:cNvSpPr/>
          <p:nvPr/>
        </p:nvSpPr>
        <p:spPr>
          <a:xfrm>
            <a:off x="635000" y="1288782"/>
            <a:ext cx="7429500" cy="5795304"/>
          </a:xfrm>
          <a:prstGeom prst="rect">
            <a:avLst/>
          </a:prstGeom>
        </p:spPr>
        <p:txBody>
          <a:bodyPr wrap="square">
            <a:spAutoFit/>
          </a:bodyPr>
          <a:lstStyle/>
          <a:p>
            <a:pPr algn="just">
              <a:lnSpc>
                <a:spcPct val="110000"/>
              </a:lnSpc>
            </a:pPr>
            <a:r>
              <a:rPr lang="it-IT" sz="2200" dirty="0"/>
              <a:t>L’Effetto Serra, come facilmente si intuisce dal nome, è paragonabile a ciò che avviene in una serra o in un’auto esposta al sole con i finestrini chiusi. L’aria all’interno viene scaldata dai raggi solari mentre i vetri dell’auto o i teli trasparenti della serra ne impediscono l’irraggiamento e il contatto con l’aria esterna, più fredda, facendo sì che la temperatura interna aumenti notevolmente.</a:t>
            </a:r>
          </a:p>
          <a:p>
            <a:pPr algn="just">
              <a:lnSpc>
                <a:spcPct val="110000"/>
              </a:lnSpc>
            </a:pPr>
            <a:endParaRPr lang="it-IT" sz="800" dirty="0"/>
          </a:p>
          <a:p>
            <a:pPr algn="just">
              <a:lnSpc>
                <a:spcPct val="110000"/>
              </a:lnSpc>
            </a:pPr>
            <a:r>
              <a:rPr lang="it-IT" sz="2200" dirty="0"/>
              <a:t>Nel caso della Terra la funzione del vetro o del telo trasparente la svolgono soprattutto i cosiddetti “Gas serra”. I più conosciuti ed imputati sono l’anidride carbonica (CO2) ed il metano (CH4) mentre il più influente è il vapore acqueo, che però è di origine naturale, ma il cui aumento è causato dall’incremento della temperatura media globale.</a:t>
            </a:r>
          </a:p>
          <a:p>
            <a:pPr algn="just">
              <a:lnSpc>
                <a:spcPct val="110000"/>
              </a:lnSpc>
            </a:pPr>
            <a:endParaRPr lang="it-IT" sz="2200" dirty="0">
              <a:solidFill>
                <a:srgbClr val="800000"/>
              </a:solidFill>
            </a:endParaRPr>
          </a:p>
          <a:p>
            <a:pPr algn="just">
              <a:lnSpc>
                <a:spcPct val="110000"/>
              </a:lnSpc>
            </a:pPr>
            <a:endParaRPr lang="it-IT" sz="2200" dirty="0"/>
          </a:p>
        </p:txBody>
      </p:sp>
      <p:sp>
        <p:nvSpPr>
          <p:cNvPr id="4" name="Rettangolo 3">
            <a:extLst>
              <a:ext uri="{FF2B5EF4-FFF2-40B4-BE49-F238E27FC236}">
                <a16:creationId xmlns:a16="http://schemas.microsoft.com/office/drawing/2014/main" id="{EFEF50D4-2752-4B4A-8A3F-FD8E10644B5D}"/>
              </a:ext>
            </a:extLst>
          </p:cNvPr>
          <p:cNvSpPr/>
          <p:nvPr/>
        </p:nvSpPr>
        <p:spPr>
          <a:xfrm>
            <a:off x="2694204" y="450966"/>
            <a:ext cx="6939643" cy="646331"/>
          </a:xfrm>
          <a:prstGeom prst="rect">
            <a:avLst/>
          </a:prstGeom>
        </p:spPr>
        <p:txBody>
          <a:bodyPr wrap="square">
            <a:spAutoFit/>
          </a:bodyPr>
          <a:lstStyle/>
          <a:p>
            <a:pPr algn="ctr"/>
            <a:r>
              <a:rPr lang="it-IT" sz="3600" b="1" dirty="0">
                <a:solidFill>
                  <a:srgbClr val="C00000"/>
                </a:solidFill>
                <a:effectLst>
                  <a:outerShdw blurRad="38100" dist="38100" dir="2700000" algn="tl">
                    <a:srgbClr val="000000">
                      <a:alpha val="43137"/>
                    </a:srgbClr>
                  </a:outerShdw>
                </a:effectLst>
                <a:latin typeface="+mj-lt"/>
              </a:rPr>
              <a:t>Cos’è il Riscaldamento Globale</a:t>
            </a:r>
            <a:endParaRPr lang="it-IT" sz="3600" dirty="0">
              <a:solidFill>
                <a:srgbClr val="C00000"/>
              </a:solidFill>
              <a:effectLst>
                <a:outerShdw blurRad="38100" dist="38100" dir="2700000" algn="tl">
                  <a:srgbClr val="000000">
                    <a:alpha val="43137"/>
                  </a:srgbClr>
                </a:outerShdw>
              </a:effectLst>
              <a:latin typeface="+mj-lt"/>
            </a:endParaRPr>
          </a:p>
        </p:txBody>
      </p:sp>
      <p:pic>
        <p:nvPicPr>
          <p:cNvPr id="5" name="Immagine 4">
            <a:extLst>
              <a:ext uri="{FF2B5EF4-FFF2-40B4-BE49-F238E27FC236}">
                <a16:creationId xmlns:a16="http://schemas.microsoft.com/office/drawing/2014/main" id="{AACEAE2B-CDD9-4FBA-A8AB-A6BD3C60B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313" y="2436428"/>
            <a:ext cx="3002743" cy="2186372"/>
          </a:xfrm>
          <a:prstGeom prst="rect">
            <a:avLst/>
          </a:prstGeom>
        </p:spPr>
      </p:pic>
    </p:spTree>
    <p:extLst>
      <p:ext uri="{BB962C8B-B14F-4D97-AF65-F5344CB8AC3E}">
        <p14:creationId xmlns:p14="http://schemas.microsoft.com/office/powerpoint/2010/main" val="3555732854"/>
      </p:ext>
    </p:extLst>
  </p:cSld>
  <p:clrMapOvr>
    <a:masterClrMapping/>
  </p:clrMapOvr>
  <mc:AlternateContent xmlns:mc="http://schemas.openxmlformats.org/markup-compatibility/2006" xmlns:p14="http://schemas.microsoft.com/office/powerpoint/2010/main">
    <mc:Choice Requires="p14">
      <p:transition spd="med" p14:dur="700" advTm="18366">
        <p:fade/>
      </p:transition>
    </mc:Choice>
    <mc:Fallback xmlns="">
      <p:transition spd="med" advTm="1836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09242E3-BBF0-4AE6-BE1D-A75A7A8AA7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402" y="79404"/>
            <a:ext cx="10032369" cy="6711655"/>
          </a:xfrm>
        </p:spPr>
      </p:pic>
    </p:spTree>
    <p:extLst>
      <p:ext uri="{BB962C8B-B14F-4D97-AF65-F5344CB8AC3E}">
        <p14:creationId xmlns:p14="http://schemas.microsoft.com/office/powerpoint/2010/main" val="835695689"/>
      </p:ext>
    </p:extLst>
  </p:cSld>
  <p:clrMapOvr>
    <a:masterClrMapping/>
  </p:clrMapOvr>
  <mc:AlternateContent xmlns:mc="http://schemas.openxmlformats.org/markup-compatibility/2006" xmlns:p14="http://schemas.microsoft.com/office/powerpoint/2010/main">
    <mc:Choice Requires="p14">
      <p:transition spd="med" p14:dur="700" advTm="21205">
        <p:fade/>
      </p:transition>
    </mc:Choice>
    <mc:Fallback xmlns="">
      <p:transition spd="med" advTm="21205">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5919</TotalTime>
  <Words>7996</Words>
  <Application>Microsoft Office PowerPoint</Application>
  <PresentationFormat>Widescreen</PresentationFormat>
  <Paragraphs>383</Paragraphs>
  <Slides>62</Slides>
  <Notes>0</Notes>
  <HiddenSlides>0</HiddenSlides>
  <MMClips>7</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62</vt:i4>
      </vt:variant>
    </vt:vector>
  </HeadingPairs>
  <TitlesOfParts>
    <vt:vector size="67" baseType="lpstr">
      <vt:lpstr>Arial</vt:lpstr>
      <vt:lpstr>Calibri</vt:lpstr>
      <vt:lpstr>Calibri Light</vt:lpstr>
      <vt:lpstr>Tema di Office</vt:lpstr>
      <vt:lpstr>Image</vt:lpstr>
      <vt:lpstr>Cambiamenti Climatici</vt:lpstr>
      <vt:lpstr>Il tempo sta per scadere </vt:lpstr>
      <vt:lpstr>Il tempo sta per scadere </vt:lpstr>
      <vt:lpstr>Il tempo sta per scadere </vt:lpstr>
      <vt:lpstr>Il tempo sta per scadere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situazione attuale: la temperatura</vt:lpstr>
      <vt:lpstr>La situazione attuale: gli eventi estremi</vt:lpstr>
      <vt:lpstr>La situazione attuale: ghiacci e ghiacciai</vt:lpstr>
      <vt:lpstr>La situazione attuale: livello dei mari</vt:lpstr>
      <vt:lpstr>La situazione attuale: riscaldamento degli oceani</vt:lpstr>
      <vt:lpstr>La situazione attuale: vapore acqueo in atmosfera</vt:lpstr>
      <vt:lpstr>La situazione attuale: deforestazione</vt:lpstr>
      <vt:lpstr>La situazione attuale: desertificazione</vt:lpstr>
      <vt:lpstr>La situazione attuale: estinzione di specie</vt:lpstr>
      <vt:lpstr>Gli appelli degli scienziati e del Papa </vt:lpstr>
      <vt:lpstr>Cosa stanno facendo i governi </vt:lpstr>
      <vt:lpstr>Cosa NON stanno facendo i governi</vt:lpstr>
      <vt:lpstr>Perché sta andando più veloce del previsto </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Perché sta andando più veloce del previsto</vt:lpstr>
      <vt:lpstr>Le conseguenze dei cambiamenti climatici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Cosa si deve fare per ridurne gli effetti</vt:lpstr>
      <vt:lpstr> Cosa dobbiamo fare NOI cittadini </vt:lpstr>
      <vt:lpstr> Cosa dobbiamo fare NOI cittadini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Riscaldamento Globale</dc:title>
  <dc:creator>Pietro</dc:creator>
  <cp:lastModifiedBy>Pietro Mugnaini</cp:lastModifiedBy>
  <cp:revision>226</cp:revision>
  <dcterms:created xsi:type="dcterms:W3CDTF">2019-03-21T09:24:47Z</dcterms:created>
  <dcterms:modified xsi:type="dcterms:W3CDTF">2023-10-25T12:02:25Z</dcterms:modified>
</cp:coreProperties>
</file>